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69" r:id="rId5"/>
    <p:sldId id="270" r:id="rId6"/>
    <p:sldId id="264" r:id="rId7"/>
    <p:sldId id="258" r:id="rId8"/>
    <p:sldId id="259" r:id="rId9"/>
    <p:sldId id="268" r:id="rId10"/>
    <p:sldId id="261" r:id="rId11"/>
    <p:sldId id="273" r:id="rId12"/>
    <p:sldId id="271" r:id="rId13"/>
    <p:sldId id="274" r:id="rId14"/>
    <p:sldId id="275" r:id="rId15"/>
    <p:sldId id="262" r:id="rId16"/>
    <p:sldId id="265" r:id="rId17"/>
    <p:sldId id="266" r:id="rId18"/>
    <p:sldId id="267" r:id="rId19"/>
    <p:sldId id="263" r:id="rId20"/>
  </p:sldIdLst>
  <p:sldSz cx="9145588" cy="5778500"/>
  <p:notesSz cx="6662738" cy="9832975"/>
  <p:defaultTextStyle>
    <a:defPPr>
      <a:defRPr lang="es-P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1004"/>
    <a:srgbClr val="568424"/>
    <a:srgbClr val="C6E6A2"/>
    <a:srgbClr val="ADDB7B"/>
    <a:srgbClr val="0066FF"/>
    <a:srgbClr val="FF99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381" autoAdjust="0"/>
    <p:restoredTop sz="94660"/>
  </p:normalViewPr>
  <p:slideViewPr>
    <p:cSldViewPr>
      <p:cViewPr varScale="1">
        <p:scale>
          <a:sx n="112" d="100"/>
          <a:sy n="112" d="100"/>
        </p:scale>
        <p:origin x="-78" y="-228"/>
      </p:cViewPr>
      <p:guideLst>
        <p:guide orient="horz" pos="1820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95463"/>
            <a:ext cx="7773988" cy="12382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275013"/>
            <a:ext cx="6402388" cy="1476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4B6F5-0FE5-4D1A-9A3F-30C2C2626E33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52119-A4FE-4724-A523-CAA61EED6366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30988" y="231775"/>
            <a:ext cx="2057400" cy="49307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31775"/>
            <a:ext cx="6021388" cy="49307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22FF4-AA76-4B8C-BF38-B89AEEFCBC84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240BA-6243-4FDC-B9A7-427FB309F623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713163"/>
            <a:ext cx="7773987" cy="11477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449513"/>
            <a:ext cx="7773987" cy="12636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881C5-A44E-4295-AC25-9AD1BB64D0C1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347788"/>
            <a:ext cx="4038600" cy="3814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347788"/>
            <a:ext cx="4040188" cy="3814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A9127-F1A8-4C1A-94A9-A20222398135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93813"/>
            <a:ext cx="4040188" cy="538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831975"/>
            <a:ext cx="4040188" cy="3330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6613" y="1293813"/>
            <a:ext cx="4041775" cy="538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6613" y="1831975"/>
            <a:ext cx="4041775" cy="3330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4DAF9-FA05-41D2-9E42-569ABB363AB5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5D93F-AFA3-4D59-BC8E-8ADA9CA6BF79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1B939-4688-4B5E-9C07-DDEF230B29BB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30188"/>
            <a:ext cx="3008313" cy="9794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30188"/>
            <a:ext cx="5113338" cy="49323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09675"/>
            <a:ext cx="3008313" cy="39528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645DC-3002-4C0E-956E-B3D20061B686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044950"/>
            <a:ext cx="5487987" cy="4778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515938"/>
            <a:ext cx="5487987" cy="3467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522788"/>
            <a:ext cx="5487987" cy="677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5307C-37D2-491A-803C-E457BFF54237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1775"/>
            <a:ext cx="8231188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PE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7788"/>
            <a:ext cx="8231188" cy="381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PE" smtClean="0"/>
              <a:t>Haga clic para modificar el estilo de texto del patrón</a:t>
            </a:r>
          </a:p>
          <a:p>
            <a:pPr lvl="1"/>
            <a:r>
              <a:rPr lang="es-PE" smtClean="0"/>
              <a:t>Segundo nivel</a:t>
            </a:r>
          </a:p>
          <a:p>
            <a:pPr lvl="2"/>
            <a:r>
              <a:rPr lang="es-PE" smtClean="0"/>
              <a:t>Tercer nivel</a:t>
            </a:r>
          </a:p>
          <a:p>
            <a:pPr lvl="3"/>
            <a:r>
              <a:rPr lang="es-PE" smtClean="0"/>
              <a:t>Cuarto nivel</a:t>
            </a:r>
          </a:p>
          <a:p>
            <a:pPr lvl="4"/>
            <a:r>
              <a:rPr lang="es-PE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62563"/>
            <a:ext cx="21336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P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62563"/>
            <a:ext cx="2897188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P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4788" y="5262563"/>
            <a:ext cx="21336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98763B-3731-439F-B794-2DEA416D7D92}" type="slidenum">
              <a:rPr lang="es-PE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1 Título"/>
          <p:cNvSpPr>
            <a:spLocks/>
          </p:cNvSpPr>
          <p:nvPr/>
        </p:nvSpPr>
        <p:spPr bwMode="auto">
          <a:xfrm>
            <a:off x="476062" y="1988157"/>
            <a:ext cx="8424862" cy="153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95000"/>
              </a:lnSpc>
            </a:pPr>
            <a:r>
              <a:rPr lang="es-ES" sz="3600" b="1" dirty="0" smtClean="0">
                <a:solidFill>
                  <a:srgbClr val="FF9900"/>
                </a:solidFill>
                <a:latin typeface="Calibri" pitchFamily="34" charset="0"/>
              </a:rPr>
              <a:t>Desarrollo de capacidades y certificación en compras gubernamentales</a:t>
            </a:r>
            <a:endParaRPr lang="es-PE" sz="3600" b="1" dirty="0" smtClean="0">
              <a:solidFill>
                <a:srgbClr val="FF9900"/>
              </a:solidFill>
              <a:latin typeface="Calibri" pitchFamily="34" charset="0"/>
            </a:endParaRPr>
          </a:p>
          <a:p>
            <a:pPr algn="r">
              <a:lnSpc>
                <a:spcPct val="95000"/>
              </a:lnSpc>
            </a:pPr>
            <a:r>
              <a:rPr lang="es-CL" sz="1400" dirty="0" smtClean="0">
                <a:solidFill>
                  <a:schemeClr val="tx2"/>
                </a:solidFill>
                <a:latin typeface="Calibri" pitchFamily="34" charset="0"/>
              </a:rPr>
              <a:t>Apostamos </a:t>
            </a:r>
            <a:r>
              <a:rPr lang="es-CL" sz="1400" dirty="0">
                <a:solidFill>
                  <a:schemeClr val="tx2"/>
                </a:solidFill>
                <a:latin typeface="Calibri" pitchFamily="34" charset="0"/>
              </a:rPr>
              <a:t>por el desarrollo de capacidades y la certificación de funcionarios públicos.</a:t>
            </a:r>
          </a:p>
        </p:txBody>
      </p:sp>
      <p:pic>
        <p:nvPicPr>
          <p:cNvPr id="2053" name="Picture 8" descr="3"/>
          <p:cNvPicPr>
            <a:picLocks noChangeAspect="1" noChangeArrowheads="1"/>
          </p:cNvPicPr>
          <p:nvPr/>
        </p:nvPicPr>
        <p:blipFill>
          <a:blip r:embed="rId2"/>
          <a:srcRect b="81996"/>
          <a:stretch>
            <a:fillRect/>
          </a:stretch>
        </p:blipFill>
        <p:spPr bwMode="auto">
          <a:xfrm>
            <a:off x="71438" y="11113"/>
            <a:ext cx="4357687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9" descr="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82710" y="4954013"/>
            <a:ext cx="2962275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1" descr="3"/>
          <p:cNvPicPr>
            <a:picLocks noChangeAspect="1" noChangeArrowheads="1"/>
          </p:cNvPicPr>
          <p:nvPr/>
        </p:nvPicPr>
        <p:blipFill>
          <a:blip r:embed="rId2"/>
          <a:srcRect t="51118" r="57315" b="2931"/>
          <a:stretch>
            <a:fillRect/>
          </a:stretch>
        </p:blipFill>
        <p:spPr bwMode="auto">
          <a:xfrm>
            <a:off x="287338" y="3394075"/>
            <a:ext cx="2206625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diapositiva"/>
          <p:cNvPicPr>
            <a:picLocks noChangeAspect="1" noChangeArrowheads="1"/>
          </p:cNvPicPr>
          <p:nvPr/>
        </p:nvPicPr>
        <p:blipFill>
          <a:blip r:embed="rId2"/>
          <a:srcRect r="-5817"/>
          <a:stretch>
            <a:fillRect/>
          </a:stretch>
        </p:blipFill>
        <p:spPr bwMode="auto">
          <a:xfrm>
            <a:off x="8151813" y="0"/>
            <a:ext cx="741362" cy="576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6 Rectángulo"/>
          <p:cNvSpPr>
            <a:spLocks noChangeArrowheads="1"/>
          </p:cNvSpPr>
          <p:nvPr/>
        </p:nvSpPr>
        <p:spPr bwMode="auto">
          <a:xfrm>
            <a:off x="250825" y="246044"/>
            <a:ext cx="79653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000" b="1" dirty="0" smtClean="0">
                <a:solidFill>
                  <a:srgbClr val="568424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Población atendida desde enero de 2012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00315" y="888986"/>
            <a:ext cx="828680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700" b="1" dirty="0" smtClean="0">
                <a:solidFill>
                  <a:srgbClr val="FF99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2, 842 personas capacitadas </a:t>
            </a:r>
            <a:endParaRPr lang="es-PE" sz="3700" dirty="0">
              <a:solidFill>
                <a:srgbClr val="FF9900"/>
              </a:solidFill>
              <a:latin typeface="Calibri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630863" y="1893473"/>
          <a:ext cx="7715305" cy="2125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1000133"/>
                <a:gridCol w="2286015"/>
                <a:gridCol w="2500331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Calibri" pitchFamily="34" charset="0"/>
                        </a:rPr>
                        <a:t>Entidad  coorganizadora</a:t>
                      </a:r>
                      <a:endParaRPr lang="es-ES" sz="1400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56842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Calibri" pitchFamily="34" charset="0"/>
                        </a:rPr>
                        <a:t>Atendidos</a:t>
                      </a:r>
                      <a:endParaRPr lang="es-ES" sz="1400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56842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Calibri" pitchFamily="34" charset="0"/>
                        </a:rPr>
                        <a:t>Beneficiarios</a:t>
                      </a:r>
                      <a:endParaRPr lang="es-ES" sz="1400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56842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Calibri" pitchFamily="34" charset="0"/>
                        </a:rPr>
                        <a:t>Ámbito </a:t>
                      </a:r>
                      <a:endParaRPr lang="es-ES" sz="1400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56842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1400" dirty="0" smtClean="0">
                          <a:latin typeface="Calibri" pitchFamily="34" charset="0"/>
                        </a:rPr>
                        <a:t>Ministerio de la Producción - PRODUCE</a:t>
                      </a:r>
                      <a:endParaRPr lang="es-ES" sz="1400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Calibri" pitchFamily="34" charset="0"/>
                        </a:rPr>
                        <a:t>1383</a:t>
                      </a:r>
                      <a:endParaRPr lang="es-ES" sz="1400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Calibri" pitchFamily="34" charset="0"/>
                        </a:rPr>
                        <a:t>Proveedores </a:t>
                      </a:r>
                      <a:endParaRPr lang="es-ES" sz="1400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Calibri" pitchFamily="34" charset="0"/>
                        </a:rPr>
                        <a:t>Nacional</a:t>
                      </a:r>
                      <a:endParaRPr lang="es-ES" sz="1400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C6E6A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1400" dirty="0" err="1" smtClean="0">
                          <a:latin typeface="Calibri" pitchFamily="34" charset="0"/>
                        </a:rPr>
                        <a:t>USAID</a:t>
                      </a:r>
                      <a:endParaRPr lang="es-ES" sz="1400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Calibri" pitchFamily="34" charset="0"/>
                        </a:rPr>
                        <a:t>300</a:t>
                      </a:r>
                      <a:endParaRPr lang="es-ES" sz="1400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Calibri" pitchFamily="34" charset="0"/>
                        </a:rPr>
                        <a:t>Operadores logísticos</a:t>
                      </a:r>
                      <a:endParaRPr lang="es-ES" sz="1400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Calibri" pitchFamily="34" charset="0"/>
                        </a:rPr>
                        <a:t>Ucayali, San</a:t>
                      </a:r>
                      <a:r>
                        <a:rPr lang="es-ES" sz="1400" baseline="0" dirty="0" smtClean="0">
                          <a:latin typeface="Calibri" pitchFamily="34" charset="0"/>
                        </a:rPr>
                        <a:t> Martín, Amazonas, Madre de Dios</a:t>
                      </a:r>
                      <a:endParaRPr lang="es-ES" sz="1400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C6E6A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1400" dirty="0" smtClean="0">
                          <a:latin typeface="Calibri" pitchFamily="34" charset="0"/>
                        </a:rPr>
                        <a:t>Ministerios</a:t>
                      </a:r>
                      <a:endParaRPr lang="es-ES" sz="1400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Calibri" pitchFamily="34" charset="0"/>
                        </a:rPr>
                        <a:t>1159</a:t>
                      </a:r>
                      <a:endParaRPr lang="es-ES" sz="1400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Calibri" pitchFamily="34" charset="0"/>
                        </a:rPr>
                        <a:t>Operadores logísticos y áreas usuarias</a:t>
                      </a:r>
                      <a:endParaRPr lang="es-ES" sz="1400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Calibri" pitchFamily="34" charset="0"/>
                        </a:rPr>
                        <a:t>Lima (sede central)</a:t>
                      </a:r>
                      <a:endParaRPr lang="es-ES" sz="1400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C6E6A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diapositiva"/>
          <p:cNvPicPr>
            <a:picLocks noChangeAspect="1" noChangeArrowheads="1"/>
          </p:cNvPicPr>
          <p:nvPr/>
        </p:nvPicPr>
        <p:blipFill>
          <a:blip r:embed="rId2"/>
          <a:srcRect r="-5817"/>
          <a:stretch>
            <a:fillRect/>
          </a:stretch>
        </p:blipFill>
        <p:spPr bwMode="auto">
          <a:xfrm>
            <a:off x="8151813" y="0"/>
            <a:ext cx="741362" cy="576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5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6518" y="2443478"/>
            <a:ext cx="8286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smtClean="0">
                <a:solidFill>
                  <a:srgbClr val="FF99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Certificación de funcionarios</a:t>
            </a:r>
            <a:endParaRPr lang="es-PE" sz="4400" dirty="0">
              <a:solidFill>
                <a:srgbClr val="FF99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6" descr="diapositiva"/>
          <p:cNvPicPr>
            <a:picLocks noChangeAspect="1" noChangeArrowheads="1"/>
          </p:cNvPicPr>
          <p:nvPr/>
        </p:nvPicPr>
        <p:blipFill>
          <a:blip r:embed="rId2"/>
          <a:srcRect r="-5817"/>
          <a:stretch>
            <a:fillRect/>
          </a:stretch>
        </p:blipFill>
        <p:spPr bwMode="auto">
          <a:xfrm>
            <a:off x="8151813" y="0"/>
            <a:ext cx="741362" cy="576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5" name="Rectangle 3"/>
          <p:cNvSpPr>
            <a:spLocks noChangeArrowheads="1"/>
          </p:cNvSpPr>
          <p:nvPr/>
        </p:nvSpPr>
        <p:spPr bwMode="auto">
          <a:xfrm>
            <a:off x="0" y="95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3087" name="Picture 6" descr="diapositiva"/>
          <p:cNvPicPr>
            <a:picLocks noChangeAspect="1" noChangeArrowheads="1"/>
          </p:cNvPicPr>
          <p:nvPr/>
        </p:nvPicPr>
        <p:blipFill>
          <a:blip r:embed="rId2"/>
          <a:srcRect r="-5817"/>
          <a:stretch>
            <a:fillRect/>
          </a:stretch>
        </p:blipFill>
        <p:spPr bwMode="auto">
          <a:xfrm>
            <a:off x="8151813" y="0"/>
            <a:ext cx="741362" cy="576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8" name="6 Rectángulo"/>
          <p:cNvSpPr>
            <a:spLocks noChangeArrowheads="1"/>
          </p:cNvSpPr>
          <p:nvPr/>
        </p:nvSpPr>
        <p:spPr bwMode="auto">
          <a:xfrm>
            <a:off x="250825" y="150578"/>
            <a:ext cx="79653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000" b="1" dirty="0" smtClean="0">
                <a:solidFill>
                  <a:srgbClr val="568424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Cómo concebimos: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858018" y="1660516"/>
            <a:ext cx="67151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Calibri" pitchFamily="34" charset="0"/>
              </a:rPr>
              <a:t>Importancia </a:t>
            </a:r>
            <a:r>
              <a:rPr lang="es-ES" sz="2000" dirty="0" smtClean="0">
                <a:latin typeface="Calibri" pitchFamily="34" charset="0"/>
              </a:rPr>
              <a:t>dada a las </a:t>
            </a:r>
            <a:r>
              <a:rPr lang="es-ES" sz="2400" dirty="0" smtClean="0">
                <a:latin typeface="Calibri" pitchFamily="34" charset="0"/>
              </a:rPr>
              <a:t>competencias adquiridas en el campo profesional </a:t>
            </a:r>
            <a:r>
              <a:rPr lang="es-ES" sz="2000" dirty="0" smtClean="0">
                <a:latin typeface="Calibri" pitchFamily="34" charset="0"/>
              </a:rPr>
              <a:t>que a los títulos adquiridos en la formación inicial</a:t>
            </a:r>
            <a:r>
              <a:rPr lang="es-ES" sz="2400" dirty="0" smtClean="0">
                <a:latin typeface="Calibri" pitchFamily="34" charset="0"/>
              </a:rPr>
              <a:t>. </a:t>
            </a:r>
          </a:p>
          <a:p>
            <a:pPr algn="just"/>
            <a:endParaRPr lang="es-ES" sz="2800" dirty="0" smtClean="0">
              <a:latin typeface="Calibri" pitchFamily="34" charset="0"/>
            </a:endParaRPr>
          </a:p>
          <a:p>
            <a:pPr algn="just"/>
            <a:r>
              <a:rPr lang="es-ES" sz="2400" dirty="0" smtClean="0">
                <a:latin typeface="Calibri" pitchFamily="34" charset="0"/>
              </a:rPr>
              <a:t>Primacía de la capacidades, destrezas y habilidades adquiridas en el campo profesional </a:t>
            </a:r>
            <a:r>
              <a:rPr lang="es-ES" sz="2000" dirty="0" smtClean="0">
                <a:latin typeface="Calibri" pitchFamily="34" charset="0"/>
              </a:rPr>
              <a:t>sobre los conocimientos  académicos</a:t>
            </a:r>
            <a:r>
              <a:rPr lang="es-ES" sz="2400" dirty="0" smtClean="0">
                <a:latin typeface="Calibri" pitchFamily="34" charset="0"/>
              </a:rPr>
              <a:t>.</a:t>
            </a:r>
          </a:p>
          <a:p>
            <a:pPr algn="just"/>
            <a:endParaRPr lang="es-ES" sz="2400" dirty="0" smtClean="0">
              <a:latin typeface="Calibri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215076" y="531796"/>
            <a:ext cx="7572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solidFill>
                  <a:srgbClr val="FF99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Certificación de funcionarios</a:t>
            </a:r>
            <a:endParaRPr lang="es-PE" sz="4000" dirty="0">
              <a:solidFill>
                <a:srgbClr val="FF9900"/>
              </a:solidFill>
              <a:latin typeface="Calibri" pitchFamily="34" charset="0"/>
            </a:endParaRPr>
          </a:p>
        </p:txBody>
      </p:sp>
      <p:pic>
        <p:nvPicPr>
          <p:cNvPr id="21" name="20 Imagen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830" y="1823394"/>
            <a:ext cx="214314" cy="214314"/>
          </a:xfrm>
          <a:prstGeom prst="rect">
            <a:avLst/>
          </a:prstGeom>
        </p:spPr>
      </p:pic>
      <p:pic>
        <p:nvPicPr>
          <p:cNvPr id="11265" name="Picture 1" descr="http://www.iiep.unesco.org/fileadmin/v2/images/coin_haut_gauch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4300" cy="133350"/>
          </a:xfrm>
          <a:prstGeom prst="rect">
            <a:avLst/>
          </a:prstGeom>
          <a:noFill/>
        </p:spPr>
      </p:pic>
      <p:pic>
        <p:nvPicPr>
          <p:cNvPr id="12" name="21 Imagen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260" y="3349310"/>
            <a:ext cx="214314" cy="214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6" descr="diapositiva"/>
          <p:cNvPicPr>
            <a:picLocks noChangeAspect="1" noChangeArrowheads="1"/>
          </p:cNvPicPr>
          <p:nvPr/>
        </p:nvPicPr>
        <p:blipFill>
          <a:blip r:embed="rId2"/>
          <a:srcRect r="-5817"/>
          <a:stretch>
            <a:fillRect/>
          </a:stretch>
        </p:blipFill>
        <p:spPr bwMode="auto">
          <a:xfrm>
            <a:off x="8151813" y="0"/>
            <a:ext cx="741362" cy="576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5" name="Rectangle 3"/>
          <p:cNvSpPr>
            <a:spLocks noChangeArrowheads="1"/>
          </p:cNvSpPr>
          <p:nvPr/>
        </p:nvSpPr>
        <p:spPr bwMode="auto">
          <a:xfrm>
            <a:off x="0" y="95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3087" name="Picture 6" descr="diapositiva"/>
          <p:cNvPicPr>
            <a:picLocks noChangeAspect="1" noChangeArrowheads="1"/>
          </p:cNvPicPr>
          <p:nvPr/>
        </p:nvPicPr>
        <p:blipFill>
          <a:blip r:embed="rId2"/>
          <a:srcRect r="-5817"/>
          <a:stretch>
            <a:fillRect/>
          </a:stretch>
        </p:blipFill>
        <p:spPr bwMode="auto">
          <a:xfrm>
            <a:off x="8151813" y="0"/>
            <a:ext cx="741362" cy="576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8" name="6 Rectángulo"/>
          <p:cNvSpPr>
            <a:spLocks noChangeArrowheads="1"/>
          </p:cNvSpPr>
          <p:nvPr/>
        </p:nvSpPr>
        <p:spPr bwMode="auto">
          <a:xfrm>
            <a:off x="250825" y="150578"/>
            <a:ext cx="79653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000" b="1" dirty="0" smtClean="0">
                <a:solidFill>
                  <a:srgbClr val="568424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Cómo concebimos: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938028" y="1774816"/>
            <a:ext cx="66980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Calibri" pitchFamily="34" charset="0"/>
              </a:rPr>
              <a:t>Contextualización en el tiempo y en el espacio de los conocimientos teóricos. </a:t>
            </a:r>
          </a:p>
          <a:p>
            <a:pPr algn="just"/>
            <a:endParaRPr lang="es-ES" sz="2400" dirty="0" smtClean="0">
              <a:latin typeface="Calibri" pitchFamily="34" charset="0"/>
            </a:endParaRPr>
          </a:p>
          <a:p>
            <a:pPr algn="just"/>
            <a:r>
              <a:rPr lang="es-ES" sz="2400" dirty="0" smtClean="0">
                <a:latin typeface="Calibri" pitchFamily="34" charset="0"/>
              </a:rPr>
              <a:t>Seguimiento y control de los programas formativos </a:t>
            </a:r>
            <a:r>
              <a:rPr lang="es-ES" sz="2000" dirty="0" smtClean="0">
                <a:latin typeface="Calibri" pitchFamily="34" charset="0"/>
              </a:rPr>
              <a:t>en materia de contrataciones</a:t>
            </a:r>
            <a:r>
              <a:rPr lang="es-ES" sz="2400" dirty="0" smtClean="0">
                <a:latin typeface="Calibri" pitchFamily="34" charset="0"/>
              </a:rPr>
              <a:t>. </a:t>
            </a:r>
          </a:p>
          <a:p>
            <a:pPr lvl="1" algn="just"/>
            <a:r>
              <a:rPr lang="es-ES" sz="2000" dirty="0" smtClean="0">
                <a:latin typeface="Calibri" pitchFamily="34" charset="0"/>
              </a:rPr>
              <a:t>Acreditación de instituciones educativas.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215076" y="531796"/>
            <a:ext cx="7572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solidFill>
                  <a:srgbClr val="FF99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Certificación de funcionarios</a:t>
            </a:r>
            <a:endParaRPr lang="es-PE" sz="4000" dirty="0">
              <a:solidFill>
                <a:srgbClr val="FF9900"/>
              </a:solidFill>
              <a:latin typeface="Calibri" pitchFamily="34" charset="0"/>
            </a:endParaRPr>
          </a:p>
        </p:txBody>
      </p:sp>
      <p:pic>
        <p:nvPicPr>
          <p:cNvPr id="21" name="20 Imagen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120" y="1926264"/>
            <a:ext cx="214314" cy="214314"/>
          </a:xfrm>
          <a:prstGeom prst="rect">
            <a:avLst/>
          </a:prstGeom>
        </p:spPr>
      </p:pic>
      <p:pic>
        <p:nvPicPr>
          <p:cNvPr id="11265" name="Picture 1" descr="http://www.iiep.unesco.org/fileadmin/v2/images/coin_haut_gauch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4300" cy="133350"/>
          </a:xfrm>
          <a:prstGeom prst="rect">
            <a:avLst/>
          </a:prstGeom>
          <a:noFill/>
        </p:spPr>
      </p:pic>
      <p:pic>
        <p:nvPicPr>
          <p:cNvPr id="12" name="21 Imagen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90" y="3012120"/>
            <a:ext cx="214314" cy="214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diapositiva"/>
          <p:cNvPicPr>
            <a:picLocks noChangeAspect="1" noChangeArrowheads="1"/>
          </p:cNvPicPr>
          <p:nvPr/>
        </p:nvPicPr>
        <p:blipFill>
          <a:blip r:embed="rId2"/>
          <a:srcRect r="-5817"/>
          <a:stretch>
            <a:fillRect/>
          </a:stretch>
        </p:blipFill>
        <p:spPr bwMode="auto">
          <a:xfrm>
            <a:off x="8151813" y="0"/>
            <a:ext cx="741362" cy="576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5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6518" y="2443478"/>
            <a:ext cx="828680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700" b="1" dirty="0" smtClean="0">
                <a:solidFill>
                  <a:srgbClr val="FF99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Actividades vinculadas</a:t>
            </a:r>
            <a:endParaRPr lang="es-PE" sz="3700" dirty="0">
              <a:solidFill>
                <a:srgbClr val="FF9900"/>
              </a:solidFill>
              <a:latin typeface="Calibri" pitchFamily="34" charset="0"/>
            </a:endParaRPr>
          </a:p>
        </p:txBody>
      </p:sp>
      <p:sp>
        <p:nvSpPr>
          <p:cNvPr id="13" name="6 Rectángulo"/>
          <p:cNvSpPr>
            <a:spLocks noChangeArrowheads="1"/>
          </p:cNvSpPr>
          <p:nvPr/>
        </p:nvSpPr>
        <p:spPr bwMode="auto">
          <a:xfrm>
            <a:off x="250825" y="150578"/>
            <a:ext cx="79653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000" b="1" dirty="0" smtClean="0">
                <a:solidFill>
                  <a:srgbClr val="568424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Certificación de funcionarios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diapositiva"/>
          <p:cNvPicPr>
            <a:picLocks noChangeAspect="1" noChangeArrowheads="1"/>
          </p:cNvPicPr>
          <p:nvPr/>
        </p:nvPicPr>
        <p:blipFill>
          <a:blip r:embed="rId2"/>
          <a:srcRect r="-5817"/>
          <a:stretch>
            <a:fillRect/>
          </a:stretch>
        </p:blipFill>
        <p:spPr bwMode="auto">
          <a:xfrm>
            <a:off x="8151813" y="0"/>
            <a:ext cx="741362" cy="576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6 Rectángulo"/>
          <p:cNvSpPr>
            <a:spLocks noChangeArrowheads="1"/>
          </p:cNvSpPr>
          <p:nvPr/>
        </p:nvSpPr>
        <p:spPr bwMode="auto">
          <a:xfrm>
            <a:off x="250825" y="75566"/>
            <a:ext cx="79653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000" b="1" dirty="0" smtClean="0">
                <a:solidFill>
                  <a:srgbClr val="568424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Certificación en compras públicas: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15076" y="503278"/>
            <a:ext cx="828680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700" b="1" dirty="0" smtClean="0">
                <a:solidFill>
                  <a:srgbClr val="FF99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Para funcionarios y servidores del OEC </a:t>
            </a:r>
            <a:endParaRPr lang="es-PE" sz="3700" dirty="0">
              <a:solidFill>
                <a:srgbClr val="FF9900"/>
              </a:solidFill>
              <a:latin typeface="Calibri" pitchFamily="34" charset="0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500034" y="1460491"/>
            <a:ext cx="8229600" cy="357189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es-ES" b="1" dirty="0" smtClean="0">
                <a:latin typeface="Calibri" pitchFamily="34" charset="0"/>
              </a:rPr>
              <a:t>Artículo 5 del Reglamento: </a:t>
            </a:r>
          </a:p>
          <a:p>
            <a:pPr algn="just"/>
            <a:r>
              <a:rPr lang="es-ES_tradnl" dirty="0" smtClean="0">
                <a:latin typeface="Calibri" pitchFamily="34" charset="0"/>
              </a:rPr>
              <a:t>(…)</a:t>
            </a:r>
          </a:p>
          <a:p>
            <a:pPr algn="just"/>
            <a:r>
              <a:rPr lang="es-ES_tradnl" dirty="0" smtClean="0">
                <a:latin typeface="Calibri" pitchFamily="34" charset="0"/>
              </a:rPr>
              <a:t>“Los funcionarios y servidores del órgano encargado de las contrataciones de la Entidad que, en razón de sus funciones intervienen directamente en alguna de las fases de contratación, deberán ser profesionales y/o técnicos debidamente certificados, debiendo reunir como mínimo los siguientes requisitos:</a:t>
            </a:r>
            <a:endParaRPr lang="es-PE" dirty="0" smtClean="0">
              <a:latin typeface="Calibri" pitchFamily="34" charset="0"/>
            </a:endParaRPr>
          </a:p>
          <a:p>
            <a:pPr algn="just"/>
            <a:r>
              <a:rPr lang="es-ES_tradnl" i="1" dirty="0" smtClean="0">
                <a:latin typeface="Calibri" pitchFamily="34" charset="0"/>
              </a:rPr>
              <a:t> </a:t>
            </a:r>
            <a:endParaRPr lang="es-PE" dirty="0" smtClean="0">
              <a:latin typeface="Calibri" pitchFamily="34" charset="0"/>
            </a:endParaRPr>
          </a:p>
          <a:p>
            <a:pPr marL="265113" lvl="0" indent="-179388" algn="just">
              <a:buFont typeface="Arial" pitchFamily="34" charset="0"/>
              <a:buChar char="•"/>
            </a:pPr>
            <a:r>
              <a:rPr lang="es-ES" dirty="0" smtClean="0">
                <a:latin typeface="Calibri" pitchFamily="34" charset="0"/>
              </a:rPr>
              <a:t>Capacitación técnica en contrataciones públicas o gestión logística en general, no menor a ochenta (80) horas lectivas;</a:t>
            </a:r>
            <a:endParaRPr lang="es-PE" dirty="0" smtClean="0">
              <a:latin typeface="Calibri" pitchFamily="34" charset="0"/>
            </a:endParaRPr>
          </a:p>
          <a:p>
            <a:pPr marL="265113" lvl="0" indent="-179388" algn="just">
              <a:buFont typeface="Arial" pitchFamily="34" charset="0"/>
              <a:buChar char="•"/>
            </a:pPr>
            <a:r>
              <a:rPr lang="es-ES" dirty="0" smtClean="0">
                <a:latin typeface="Calibri" pitchFamily="34" charset="0"/>
              </a:rPr>
              <a:t>Experiencia laboral en general, no menor a tres (3) años;</a:t>
            </a:r>
            <a:endParaRPr lang="es-PE" dirty="0" smtClean="0">
              <a:latin typeface="Calibri" pitchFamily="34" charset="0"/>
            </a:endParaRPr>
          </a:p>
          <a:p>
            <a:pPr marL="265113" indent="-179388" algn="just">
              <a:buFont typeface="Arial" pitchFamily="34" charset="0"/>
              <a:buChar char="•"/>
            </a:pPr>
            <a:r>
              <a:rPr lang="es-ES" dirty="0" smtClean="0">
                <a:latin typeface="Calibri" pitchFamily="34" charset="0"/>
              </a:rPr>
              <a:t>Experiencia laboral en materia de contrataciones públicas o en logística privada, no menor de un (1) año.</a:t>
            </a:r>
            <a:endParaRPr lang="es-PE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diapositiva"/>
          <p:cNvPicPr>
            <a:picLocks noChangeAspect="1" noChangeArrowheads="1"/>
          </p:cNvPicPr>
          <p:nvPr/>
        </p:nvPicPr>
        <p:blipFill>
          <a:blip r:embed="rId2"/>
          <a:srcRect r="-5817"/>
          <a:stretch>
            <a:fillRect/>
          </a:stretch>
        </p:blipFill>
        <p:spPr bwMode="auto">
          <a:xfrm>
            <a:off x="8151813" y="0"/>
            <a:ext cx="741362" cy="576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6 Rectángulo"/>
          <p:cNvSpPr>
            <a:spLocks noChangeArrowheads="1"/>
          </p:cNvSpPr>
          <p:nvPr/>
        </p:nvSpPr>
        <p:spPr bwMode="auto">
          <a:xfrm>
            <a:off x="250825" y="114311"/>
            <a:ext cx="79653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000" b="1" dirty="0" smtClean="0">
                <a:solidFill>
                  <a:srgbClr val="568424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Certificación en compras públicas: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15076" y="503278"/>
            <a:ext cx="828680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700" b="1" dirty="0" smtClean="0">
                <a:solidFill>
                  <a:srgbClr val="FF9900"/>
                </a:solidFill>
                <a:latin typeface="Calibri" pitchFamily="34" charset="0"/>
                <a:cs typeface="Times New Roman" pitchFamily="18" charset="0"/>
              </a:rPr>
              <a:t>Herramientas de certificación</a:t>
            </a:r>
            <a:endParaRPr lang="es-PE" sz="3700" dirty="0">
              <a:solidFill>
                <a:srgbClr val="FF9900"/>
              </a:solidFill>
              <a:latin typeface="Calibri" pitchFamily="34" charset="0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500828" y="1252537"/>
            <a:ext cx="7143800" cy="92233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s-PE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Directiva N° 001-2011-OSCE/ CD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s-PE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Procedimiento de certificación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s-PE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  <p:pic>
        <p:nvPicPr>
          <p:cNvPr id="10" name="9 Imagen"/>
          <p:cNvPicPr/>
          <p:nvPr/>
        </p:nvPicPr>
        <p:blipFill>
          <a:blip r:embed="rId3"/>
          <a:srcRect l="19620" t="15322" r="21518" b="21476"/>
          <a:stretch>
            <a:fillRect/>
          </a:stretch>
        </p:blipFill>
        <p:spPr bwMode="auto">
          <a:xfrm>
            <a:off x="1643836" y="2246308"/>
            <a:ext cx="528641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diapositiva"/>
          <p:cNvPicPr>
            <a:picLocks noChangeAspect="1" noChangeArrowheads="1"/>
          </p:cNvPicPr>
          <p:nvPr/>
        </p:nvPicPr>
        <p:blipFill>
          <a:blip r:embed="rId2"/>
          <a:srcRect r="-5817"/>
          <a:stretch>
            <a:fillRect/>
          </a:stretch>
        </p:blipFill>
        <p:spPr bwMode="auto">
          <a:xfrm>
            <a:off x="8151813" y="0"/>
            <a:ext cx="741362" cy="576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6 Rectángulo"/>
          <p:cNvSpPr>
            <a:spLocks noChangeArrowheads="1"/>
          </p:cNvSpPr>
          <p:nvPr/>
        </p:nvSpPr>
        <p:spPr bwMode="auto">
          <a:xfrm>
            <a:off x="250825" y="246044"/>
            <a:ext cx="79653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000" b="1" dirty="0" smtClean="0">
                <a:solidFill>
                  <a:srgbClr val="568424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Certificación en compras públicas: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15076" y="603234"/>
            <a:ext cx="828680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700" b="1" dirty="0" smtClean="0">
                <a:solidFill>
                  <a:srgbClr val="FF9900"/>
                </a:solidFill>
                <a:latin typeface="Calibri" pitchFamily="34" charset="0"/>
                <a:cs typeface="Times New Roman" pitchFamily="18" charset="0"/>
              </a:rPr>
              <a:t>Etapas de la certificación</a:t>
            </a:r>
            <a:endParaRPr lang="es-PE" sz="3700" dirty="0">
              <a:solidFill>
                <a:srgbClr val="FF9900"/>
              </a:solidFill>
              <a:latin typeface="Calibri" pitchFamily="34" charset="0"/>
            </a:endParaRPr>
          </a:p>
        </p:txBody>
      </p:sp>
      <p:graphicFrame>
        <p:nvGraphicFramePr>
          <p:cNvPr id="7" name="Tableau 3"/>
          <p:cNvGraphicFramePr>
            <a:graphicFrameLocks noGrp="1"/>
          </p:cNvGraphicFramePr>
          <p:nvPr/>
        </p:nvGraphicFramePr>
        <p:xfrm>
          <a:off x="472490" y="1531928"/>
          <a:ext cx="7929618" cy="3294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2714644"/>
                <a:gridCol w="2714644"/>
              </a:tblGrid>
              <a:tr h="571504">
                <a:tc>
                  <a:txBody>
                    <a:bodyPr/>
                    <a:lstStyle/>
                    <a:p>
                      <a:r>
                        <a:rPr lang="es-PE" dirty="0" smtClean="0">
                          <a:latin typeface="Calibri" pitchFamily="34" charset="0"/>
                        </a:rPr>
                        <a:t>Característica </a:t>
                      </a:r>
                      <a:endParaRPr lang="es-PE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56842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>
                          <a:latin typeface="Calibri" pitchFamily="34" charset="0"/>
                        </a:rPr>
                        <a:t>1era etapa</a:t>
                      </a:r>
                      <a:endParaRPr lang="es-PE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56842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>
                          <a:latin typeface="Calibri" pitchFamily="34" charset="0"/>
                        </a:rPr>
                        <a:t>2da etapa</a:t>
                      </a:r>
                      <a:endParaRPr lang="es-PE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56842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E" sz="1600" b="1" dirty="0" smtClean="0">
                          <a:latin typeface="Calibri" pitchFamily="34" charset="0"/>
                        </a:rPr>
                        <a:t>Funciones</a:t>
                      </a:r>
                      <a:r>
                        <a:rPr lang="es-PE" sz="1600" b="1" baseline="0" dirty="0" smtClean="0">
                          <a:latin typeface="Calibri" pitchFamily="34" charset="0"/>
                        </a:rPr>
                        <a:t> del operador logístico</a:t>
                      </a:r>
                      <a:endParaRPr lang="es-PE" sz="16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 smtClean="0">
                          <a:latin typeface="Calibri" pitchFamily="34" charset="0"/>
                        </a:rPr>
                        <a:t>Homogénea</a:t>
                      </a:r>
                      <a:endParaRPr lang="es-PE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 smtClean="0">
                          <a:latin typeface="Calibri" pitchFamily="34" charset="0"/>
                        </a:rPr>
                        <a:t>Heterogénea</a:t>
                      </a:r>
                      <a:endParaRPr lang="es-PE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E" sz="1600" b="1" dirty="0" smtClean="0">
                          <a:latin typeface="Calibri" pitchFamily="34" charset="0"/>
                        </a:rPr>
                        <a:t>Formación ligada a certificación</a:t>
                      </a:r>
                      <a:endParaRPr lang="es-PE" sz="16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 smtClean="0">
                          <a:latin typeface="Calibri" pitchFamily="34" charset="0"/>
                        </a:rPr>
                        <a:t>Indiferente</a:t>
                      </a:r>
                      <a:endParaRPr lang="es-PE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 smtClean="0">
                          <a:latin typeface="Calibri" pitchFamily="34" charset="0"/>
                        </a:rPr>
                        <a:t>Malla</a:t>
                      </a:r>
                      <a:r>
                        <a:rPr lang="es-PE" sz="1600" baseline="0" dirty="0" smtClean="0">
                          <a:latin typeface="Calibri" pitchFamily="34" charset="0"/>
                        </a:rPr>
                        <a:t> curricular acorde</a:t>
                      </a:r>
                      <a:endParaRPr lang="es-PE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E" sz="1600" b="1" dirty="0" smtClean="0">
                          <a:latin typeface="Calibri" pitchFamily="34" charset="0"/>
                        </a:rPr>
                        <a:t>Validez de certificación</a:t>
                      </a:r>
                      <a:endParaRPr lang="es-PE" sz="16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 smtClean="0">
                          <a:latin typeface="Calibri" pitchFamily="34" charset="0"/>
                        </a:rPr>
                        <a:t>2</a:t>
                      </a:r>
                      <a:r>
                        <a:rPr lang="es-PE" sz="1600" baseline="0" dirty="0" smtClean="0">
                          <a:latin typeface="Calibri" pitchFamily="34" charset="0"/>
                        </a:rPr>
                        <a:t> años</a:t>
                      </a:r>
                      <a:endParaRPr lang="es-PE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 smtClean="0">
                          <a:latin typeface="Calibri" pitchFamily="34" charset="0"/>
                        </a:rPr>
                        <a:t>Por</a:t>
                      </a:r>
                      <a:r>
                        <a:rPr lang="es-PE" sz="1600" baseline="0" dirty="0" smtClean="0">
                          <a:latin typeface="Calibri" pitchFamily="34" charset="0"/>
                        </a:rPr>
                        <a:t> determinar</a:t>
                      </a:r>
                      <a:endParaRPr lang="es-PE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E" sz="1600" b="1" dirty="0" smtClean="0">
                          <a:latin typeface="Calibri" pitchFamily="34" charset="0"/>
                        </a:rPr>
                        <a:t>Renovación de certificación</a:t>
                      </a:r>
                      <a:endParaRPr lang="es-PE" sz="16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 smtClean="0">
                          <a:latin typeface="Calibri" pitchFamily="34" charset="0"/>
                        </a:rPr>
                        <a:t>Por examen</a:t>
                      </a:r>
                      <a:endParaRPr lang="es-PE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 smtClean="0">
                          <a:latin typeface="Calibri" pitchFamily="34" charset="0"/>
                        </a:rPr>
                        <a:t>Por determinar</a:t>
                      </a:r>
                      <a:endParaRPr lang="es-PE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E" sz="1600" b="1" dirty="0" smtClean="0">
                          <a:latin typeface="Calibri" pitchFamily="34" charset="0"/>
                        </a:rPr>
                        <a:t>Grado de responsabilidad</a:t>
                      </a:r>
                      <a:endParaRPr lang="es-PE" sz="16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 smtClean="0">
                          <a:latin typeface="Calibri" pitchFamily="34" charset="0"/>
                        </a:rPr>
                        <a:t>Administrador responsable</a:t>
                      </a:r>
                      <a:r>
                        <a:rPr lang="es-PE" sz="1600" baseline="0" dirty="0" smtClean="0">
                          <a:latin typeface="Calibri" pitchFamily="34" charset="0"/>
                        </a:rPr>
                        <a:t> de la contratación de personal certificado</a:t>
                      </a:r>
                      <a:endParaRPr lang="es-PE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 smtClean="0">
                          <a:latin typeface="Calibri" pitchFamily="34" charset="0"/>
                        </a:rPr>
                        <a:t>Por determinar</a:t>
                      </a:r>
                      <a:endParaRPr lang="es-PE" sz="16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diapositiva"/>
          <p:cNvPicPr>
            <a:picLocks noChangeAspect="1" noChangeArrowheads="1"/>
          </p:cNvPicPr>
          <p:nvPr/>
        </p:nvPicPr>
        <p:blipFill>
          <a:blip r:embed="rId2"/>
          <a:srcRect r="-5817"/>
          <a:stretch>
            <a:fillRect/>
          </a:stretch>
        </p:blipFill>
        <p:spPr bwMode="auto">
          <a:xfrm>
            <a:off x="8151813" y="0"/>
            <a:ext cx="741362" cy="576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6 Rectángulo"/>
          <p:cNvSpPr>
            <a:spLocks noChangeArrowheads="1"/>
          </p:cNvSpPr>
          <p:nvPr/>
        </p:nvSpPr>
        <p:spPr bwMode="auto">
          <a:xfrm>
            <a:off x="250825" y="153056"/>
            <a:ext cx="79653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000" b="1" dirty="0" smtClean="0">
                <a:solidFill>
                  <a:srgbClr val="568424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Certificación en compras públicas: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15076" y="503278"/>
            <a:ext cx="828680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700" b="1" dirty="0" smtClean="0">
                <a:solidFill>
                  <a:srgbClr val="FF9900"/>
                </a:solidFill>
                <a:latin typeface="Calibri" pitchFamily="34" charset="0"/>
                <a:cs typeface="Times New Roman" pitchFamily="18" charset="0"/>
              </a:rPr>
              <a:t>Estrategia de difusión</a:t>
            </a:r>
            <a:endParaRPr lang="es-PE" sz="3700" dirty="0">
              <a:solidFill>
                <a:srgbClr val="FF9900"/>
              </a:solidFill>
              <a:latin typeface="Calibri" pitchFamily="34" charset="0"/>
            </a:endParaRPr>
          </a:p>
        </p:txBody>
      </p:sp>
      <p:graphicFrame>
        <p:nvGraphicFramePr>
          <p:cNvPr id="7" name="Tableau 3"/>
          <p:cNvGraphicFramePr>
            <a:graphicFrameLocks noGrp="1"/>
          </p:cNvGraphicFramePr>
          <p:nvPr/>
        </p:nvGraphicFramePr>
        <p:xfrm>
          <a:off x="858018" y="1531928"/>
          <a:ext cx="7215238" cy="3179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4071966"/>
              </a:tblGrid>
              <a:tr h="646436"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>
                          <a:latin typeface="Calibri" pitchFamily="34" charset="0"/>
                        </a:rPr>
                        <a:t>Por sujeto</a:t>
                      </a:r>
                      <a:endParaRPr lang="es-PE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56842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>
                          <a:latin typeface="Calibri" pitchFamily="34" charset="0"/>
                        </a:rPr>
                        <a:t>Por tipo</a:t>
                      </a:r>
                      <a:r>
                        <a:rPr lang="es-PE" baseline="0" dirty="0" smtClean="0">
                          <a:latin typeface="Calibri" pitchFamily="34" charset="0"/>
                        </a:rPr>
                        <a:t> de información </a:t>
                      </a:r>
                      <a:endParaRPr lang="es-PE" dirty="0"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rgbClr val="568424"/>
                    </a:solidFill>
                  </a:tcPr>
                </a:tc>
              </a:tr>
              <a:tr h="1075886">
                <a:tc>
                  <a:txBody>
                    <a:bodyPr/>
                    <a:lstStyle/>
                    <a:p>
                      <a:pPr marL="342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PE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</a:rPr>
                        <a:t>Responsables de entidades públicas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ct val="20000"/>
                        </a:spcBef>
                        <a:buFont typeface="Arial" pitchFamily="34" charset="0"/>
                        <a:buChar char="•"/>
                      </a:pPr>
                      <a:r>
                        <a:rPr kumimoji="0" lang="es-P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</a:rPr>
                        <a:t>Difusión de la directiva</a:t>
                      </a:r>
                    </a:p>
                    <a:p>
                      <a:pPr marL="285750" indent="-285750" algn="l">
                        <a:spcBef>
                          <a:spcPct val="20000"/>
                        </a:spcBef>
                        <a:buFont typeface="Arial" pitchFamily="34" charset="0"/>
                        <a:buChar char="•"/>
                      </a:pPr>
                      <a:r>
                        <a:rPr kumimoji="0" lang="es-P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</a:rPr>
                        <a:t>N° de funcionarios certificados</a:t>
                      </a:r>
                    </a:p>
                  </a:txBody>
                  <a:tcPr anchor="ctr"/>
                </a:tc>
              </a:tr>
              <a:tr h="992322">
                <a:tc>
                  <a:txBody>
                    <a:bodyPr/>
                    <a:lstStyle/>
                    <a:p>
                      <a:pPr marL="342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PE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</a:rPr>
                        <a:t>Funcionarios y servidores públicos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spcBef>
                          <a:spcPct val="20000"/>
                        </a:spcBef>
                        <a:buFont typeface="Arial" pitchFamily="34" charset="0"/>
                        <a:buChar char="•"/>
                      </a:pPr>
                      <a:r>
                        <a:rPr kumimoji="0" lang="es-P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</a:rPr>
                        <a:t>Consultas sobre el procedimiento de certificación </a:t>
                      </a:r>
                    </a:p>
                    <a:p>
                      <a:pPr marL="742950" lvl="1" indent="-285750" algn="just">
                        <a:spcBef>
                          <a:spcPct val="20000"/>
                        </a:spcBef>
                        <a:buFont typeface="Arial" pitchFamily="34" charset="0"/>
                        <a:buChar char="•"/>
                      </a:pPr>
                      <a:r>
                        <a:rPr kumimoji="0" lang="es-P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</a:rPr>
                        <a:t>E-mail</a:t>
                      </a:r>
                    </a:p>
                    <a:p>
                      <a:pPr marL="742950" lvl="1" indent="-285750" algn="just">
                        <a:spcBef>
                          <a:spcPct val="20000"/>
                        </a:spcBef>
                        <a:buFont typeface="Arial" pitchFamily="34" charset="0"/>
                        <a:buChar char="•"/>
                      </a:pPr>
                      <a:r>
                        <a:rPr kumimoji="0" lang="es-P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</a:rPr>
                        <a:t>Teléfono</a:t>
                      </a:r>
                    </a:p>
                    <a:p>
                      <a:pPr marL="742950" lvl="1" indent="-285750" algn="just">
                        <a:spcBef>
                          <a:spcPct val="20000"/>
                        </a:spcBef>
                        <a:buFont typeface="Arial" pitchFamily="34" charset="0"/>
                        <a:buChar char="•"/>
                      </a:pPr>
                      <a:r>
                        <a:rPr kumimoji="0" lang="es-P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</a:rPr>
                        <a:t>Redes sociales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6" descr="diapositiva"/>
          <p:cNvPicPr>
            <a:picLocks noChangeAspect="1" noChangeArrowheads="1"/>
          </p:cNvPicPr>
          <p:nvPr/>
        </p:nvPicPr>
        <p:blipFill>
          <a:blip r:embed="rId2"/>
          <a:srcRect r="-5817"/>
          <a:stretch>
            <a:fillRect/>
          </a:stretch>
        </p:blipFill>
        <p:spPr bwMode="auto">
          <a:xfrm>
            <a:off x="8151813" y="0"/>
            <a:ext cx="741362" cy="576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898525" y="2994096"/>
            <a:ext cx="7345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PE" sz="4000" b="1" dirty="0">
                <a:solidFill>
                  <a:srgbClr val="0066FF"/>
                </a:solidFill>
                <a:latin typeface="Calibri" pitchFamily="34" charset="0"/>
              </a:rPr>
              <a:t>Muchas gracias</a:t>
            </a:r>
            <a:endParaRPr lang="es-PE" dirty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2773363" y="4198572"/>
            <a:ext cx="54705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PE" sz="1600" dirty="0">
                <a:latin typeface="Calibri" pitchFamily="34" charset="0"/>
              </a:rPr>
              <a:t>Organismo Supervisor de las Contrataciones del Estado (OSCE)</a:t>
            </a:r>
          </a:p>
          <a:p>
            <a:pPr algn="r"/>
            <a:r>
              <a:rPr lang="es-ES" sz="1600" dirty="0">
                <a:latin typeface="Calibri" pitchFamily="34" charset="0"/>
              </a:rPr>
              <a:t>Av. Gregorio Escobedo, </a:t>
            </a:r>
            <a:r>
              <a:rPr lang="es-ES" sz="1600" dirty="0" err="1">
                <a:latin typeface="Calibri" pitchFamily="34" charset="0"/>
              </a:rPr>
              <a:t>cdra</a:t>
            </a:r>
            <a:r>
              <a:rPr lang="es-ES" sz="1600" dirty="0">
                <a:latin typeface="Calibri" pitchFamily="34" charset="0"/>
              </a:rPr>
              <a:t> 7, Jesús María. Lima-Perú</a:t>
            </a:r>
          </a:p>
          <a:p>
            <a:pPr algn="r"/>
            <a:r>
              <a:rPr lang="es-ES" sz="1600" dirty="0">
                <a:latin typeface="Calibri" pitchFamily="34" charset="0"/>
              </a:rPr>
              <a:t>Teléfono: </a:t>
            </a:r>
            <a:r>
              <a:rPr lang="es-ES" sz="1600" dirty="0" smtClean="0">
                <a:latin typeface="Calibri" pitchFamily="34" charset="0"/>
              </a:rPr>
              <a:t>(511</a:t>
            </a:r>
            <a:r>
              <a:rPr lang="es-ES" sz="1600" dirty="0">
                <a:latin typeface="Calibri" pitchFamily="34" charset="0"/>
              </a:rPr>
              <a:t>) 613-5555</a:t>
            </a:r>
          </a:p>
          <a:p>
            <a:pPr algn="r"/>
            <a:r>
              <a:rPr lang="es-ES" sz="1600" dirty="0">
                <a:latin typeface="Calibri" pitchFamily="34" charset="0"/>
              </a:rPr>
              <a:t>Portal web: </a:t>
            </a:r>
            <a:r>
              <a:rPr lang="es-ES" sz="1600" dirty="0">
                <a:solidFill>
                  <a:srgbClr val="0066FF"/>
                </a:solidFill>
                <a:latin typeface="Calibri" pitchFamily="34" charset="0"/>
              </a:rPr>
              <a:t>www.osce.gob.pe</a:t>
            </a:r>
          </a:p>
        </p:txBody>
      </p:sp>
      <p:pic>
        <p:nvPicPr>
          <p:cNvPr id="9224" name="Picture 8" descr="3"/>
          <p:cNvPicPr>
            <a:picLocks noChangeAspect="1" noChangeArrowheads="1"/>
          </p:cNvPicPr>
          <p:nvPr/>
        </p:nvPicPr>
        <p:blipFill>
          <a:blip r:embed="rId3"/>
          <a:srcRect b="81996"/>
          <a:stretch>
            <a:fillRect/>
          </a:stretch>
        </p:blipFill>
        <p:spPr bwMode="auto">
          <a:xfrm>
            <a:off x="71438" y="11113"/>
            <a:ext cx="4357687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diapositiva"/>
          <p:cNvPicPr>
            <a:picLocks noChangeAspect="1" noChangeArrowheads="1"/>
          </p:cNvPicPr>
          <p:nvPr/>
        </p:nvPicPr>
        <p:blipFill>
          <a:blip r:embed="rId2"/>
          <a:srcRect r="-5817"/>
          <a:stretch>
            <a:fillRect/>
          </a:stretch>
        </p:blipFill>
        <p:spPr bwMode="auto">
          <a:xfrm>
            <a:off x="8151813" y="0"/>
            <a:ext cx="741362" cy="576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5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6518" y="2443478"/>
            <a:ext cx="8286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smtClean="0">
                <a:solidFill>
                  <a:srgbClr val="FF99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Desarrollo de capacidades</a:t>
            </a:r>
            <a:endParaRPr lang="es-PE" sz="4400" dirty="0">
              <a:solidFill>
                <a:srgbClr val="FF99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6" descr="diapositiva"/>
          <p:cNvPicPr>
            <a:picLocks noChangeAspect="1" noChangeArrowheads="1"/>
          </p:cNvPicPr>
          <p:nvPr/>
        </p:nvPicPr>
        <p:blipFill>
          <a:blip r:embed="rId2"/>
          <a:srcRect r="-5817"/>
          <a:stretch>
            <a:fillRect/>
          </a:stretch>
        </p:blipFill>
        <p:spPr bwMode="auto">
          <a:xfrm>
            <a:off x="8151813" y="0"/>
            <a:ext cx="741362" cy="576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5" name="Rectangle 3"/>
          <p:cNvSpPr>
            <a:spLocks noChangeArrowheads="1"/>
          </p:cNvSpPr>
          <p:nvPr/>
        </p:nvSpPr>
        <p:spPr bwMode="auto">
          <a:xfrm>
            <a:off x="0" y="95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3087" name="Picture 6" descr="diapositiva"/>
          <p:cNvPicPr>
            <a:picLocks noChangeAspect="1" noChangeArrowheads="1"/>
          </p:cNvPicPr>
          <p:nvPr/>
        </p:nvPicPr>
        <p:blipFill>
          <a:blip r:embed="rId2"/>
          <a:srcRect r="-5817"/>
          <a:stretch>
            <a:fillRect/>
          </a:stretch>
        </p:blipFill>
        <p:spPr bwMode="auto">
          <a:xfrm>
            <a:off x="8151813" y="0"/>
            <a:ext cx="741362" cy="576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8" name="6 Rectángulo"/>
          <p:cNvSpPr>
            <a:spLocks noChangeArrowheads="1"/>
          </p:cNvSpPr>
          <p:nvPr/>
        </p:nvSpPr>
        <p:spPr bwMode="auto">
          <a:xfrm>
            <a:off x="250825" y="150578"/>
            <a:ext cx="79653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000" b="1" dirty="0" smtClean="0">
                <a:solidFill>
                  <a:srgbClr val="568424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Qué es: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840874" y="1714808"/>
            <a:ext cx="67151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Calibri" pitchFamily="34" charset="0"/>
              </a:rPr>
              <a:t>Se basa en el propio liderazgo y titularidad internos.</a:t>
            </a:r>
          </a:p>
          <a:p>
            <a:pPr lvl="1" algn="just"/>
            <a:r>
              <a:rPr lang="es-ES" dirty="0" smtClean="0">
                <a:latin typeface="Calibri" pitchFamily="34" charset="0"/>
              </a:rPr>
              <a:t>Considerando que el desarrollo de capacidades es un proceso endógeno, y que el éxito a largo plazo está garantizado por el compromiso reflejado por el OSCE y el liderazgo asumido para ello. </a:t>
            </a:r>
          </a:p>
          <a:p>
            <a:pPr algn="just"/>
            <a:endParaRPr lang="es-ES" sz="2000" dirty="0" smtClean="0">
              <a:latin typeface="Calibri" pitchFamily="34" charset="0"/>
            </a:endParaRPr>
          </a:p>
          <a:p>
            <a:pPr algn="just"/>
            <a:endParaRPr lang="es-ES" sz="2000" dirty="0" smtClean="0">
              <a:latin typeface="Calibri" pitchFamily="34" charset="0"/>
            </a:endParaRPr>
          </a:p>
          <a:p>
            <a:pPr algn="just"/>
            <a:r>
              <a:rPr lang="es-ES" sz="2400" dirty="0" smtClean="0">
                <a:latin typeface="Calibri" pitchFamily="34" charset="0"/>
              </a:rPr>
              <a:t>Estrategias relevantes dentro de un contexto y específicas para ese contexto. </a:t>
            </a:r>
          </a:p>
          <a:p>
            <a:pPr lvl="1" algn="just"/>
            <a:r>
              <a:rPr lang="es-ES" dirty="0" smtClean="0">
                <a:latin typeface="Calibri" pitchFamily="34" charset="0"/>
              </a:rPr>
              <a:t>Parte de  conocimiento de la realidad en la que participan los diferentes actores vinculados con las contrataciones.</a:t>
            </a:r>
            <a:endParaRPr lang="es-PE" dirty="0" smtClean="0">
              <a:latin typeface="Calibri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215076" y="531796"/>
            <a:ext cx="7572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solidFill>
                  <a:srgbClr val="FF99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Desarrollo de capacidades</a:t>
            </a:r>
            <a:endParaRPr lang="es-PE" sz="4000" dirty="0">
              <a:solidFill>
                <a:srgbClr val="FF9900"/>
              </a:solidFill>
              <a:latin typeface="Calibri" pitchFamily="34" charset="0"/>
            </a:endParaRPr>
          </a:p>
        </p:txBody>
      </p:sp>
      <p:pic>
        <p:nvPicPr>
          <p:cNvPr id="21" name="20 Imagen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390" y="1857684"/>
            <a:ext cx="214314" cy="214314"/>
          </a:xfrm>
          <a:prstGeom prst="rect">
            <a:avLst/>
          </a:prstGeom>
        </p:spPr>
      </p:pic>
      <p:pic>
        <p:nvPicPr>
          <p:cNvPr id="22" name="21 Imagen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398" y="3935859"/>
            <a:ext cx="214314" cy="214314"/>
          </a:xfrm>
          <a:prstGeom prst="rect">
            <a:avLst/>
          </a:prstGeom>
        </p:spPr>
      </p:pic>
      <p:pic>
        <p:nvPicPr>
          <p:cNvPr id="11265" name="Picture 1" descr="http://www.iiep.unesco.org/fileadmin/v2/images/coin_haut_gauch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4300" cy="133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6" descr="diapositiva"/>
          <p:cNvPicPr>
            <a:picLocks noChangeAspect="1" noChangeArrowheads="1"/>
          </p:cNvPicPr>
          <p:nvPr/>
        </p:nvPicPr>
        <p:blipFill>
          <a:blip r:embed="rId2"/>
          <a:srcRect r="-5817"/>
          <a:stretch>
            <a:fillRect/>
          </a:stretch>
        </p:blipFill>
        <p:spPr bwMode="auto">
          <a:xfrm>
            <a:off x="8151813" y="0"/>
            <a:ext cx="741362" cy="576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5" name="Rectangle 3"/>
          <p:cNvSpPr>
            <a:spLocks noChangeArrowheads="1"/>
          </p:cNvSpPr>
          <p:nvPr/>
        </p:nvSpPr>
        <p:spPr bwMode="auto">
          <a:xfrm>
            <a:off x="0" y="95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3087" name="Picture 6" descr="diapositiva"/>
          <p:cNvPicPr>
            <a:picLocks noChangeAspect="1" noChangeArrowheads="1"/>
          </p:cNvPicPr>
          <p:nvPr/>
        </p:nvPicPr>
        <p:blipFill>
          <a:blip r:embed="rId2"/>
          <a:srcRect r="-5817"/>
          <a:stretch>
            <a:fillRect/>
          </a:stretch>
        </p:blipFill>
        <p:spPr bwMode="auto">
          <a:xfrm>
            <a:off x="8151813" y="0"/>
            <a:ext cx="741362" cy="576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8" name="6 Rectángulo"/>
          <p:cNvSpPr>
            <a:spLocks noChangeArrowheads="1"/>
          </p:cNvSpPr>
          <p:nvPr/>
        </p:nvSpPr>
        <p:spPr bwMode="auto">
          <a:xfrm>
            <a:off x="250825" y="150578"/>
            <a:ext cx="79653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000" b="1" dirty="0" smtClean="0">
                <a:solidFill>
                  <a:srgbClr val="568424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Qué es: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732288" y="1454776"/>
            <a:ext cx="741240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Calibri" pitchFamily="34" charset="0"/>
              </a:rPr>
              <a:t>Conjunto integrado de intervenciones complementarias, sin dejar de lado proceso por pasos. </a:t>
            </a:r>
          </a:p>
          <a:p>
            <a:pPr lvl="1" algn="just"/>
            <a:r>
              <a:rPr lang="es-ES" dirty="0" smtClean="0">
                <a:latin typeface="Calibri" pitchFamily="34" charset="0"/>
              </a:rPr>
              <a:t>La estrategia individual aumenta su efectividad al estar conectada a otras estrategias. Es el caso del desarrollo de capacidades asociada a la certificación </a:t>
            </a:r>
          </a:p>
          <a:p>
            <a:pPr algn="just"/>
            <a:endParaRPr lang="es-ES" sz="2000" dirty="0" smtClean="0">
              <a:latin typeface="Calibri" pitchFamily="34" charset="0"/>
            </a:endParaRPr>
          </a:p>
          <a:p>
            <a:pPr algn="just"/>
            <a:r>
              <a:rPr lang="es-ES" sz="2000" dirty="0" smtClean="0">
                <a:latin typeface="Calibri" pitchFamily="34" charset="0"/>
              </a:rPr>
              <a:t> </a:t>
            </a:r>
            <a:r>
              <a:rPr lang="es-ES" sz="2400" dirty="0" smtClean="0">
                <a:latin typeface="Calibri" pitchFamily="34" charset="0"/>
              </a:rPr>
              <a:t>Compromiso con inversiones a largo plazo, mientras se trabaja para conseguir logros a corto plazo</a:t>
            </a:r>
          </a:p>
          <a:p>
            <a:pPr lvl="1" algn="just"/>
            <a:r>
              <a:rPr lang="es-ES" dirty="0" smtClean="0">
                <a:latin typeface="Calibri" pitchFamily="34" charset="0"/>
              </a:rPr>
              <a:t>Se busca compatibilizar las fuerzas internas/ externas con las necesidades y realidades.</a:t>
            </a:r>
          </a:p>
          <a:p>
            <a:pPr lvl="1" algn="just"/>
            <a:r>
              <a:rPr lang="es-ES" dirty="0" smtClean="0">
                <a:latin typeface="Calibri" pitchFamily="34" charset="0"/>
              </a:rPr>
              <a:t>El monitoreo de las actividades resulta útil al momento de identificar los éxitos particulares a corto plazo, mientras el cambio se da a largo plazo. Se refuerza la confianza en el proceso, sin dejar de lado la flexibilidad.</a:t>
            </a:r>
            <a:endParaRPr lang="es-ES" sz="2000" dirty="0" smtClean="0">
              <a:latin typeface="Calibri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215076" y="531796"/>
            <a:ext cx="7572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solidFill>
                  <a:srgbClr val="FF99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Desarrollo de capacidades</a:t>
            </a:r>
            <a:endParaRPr lang="es-PE" sz="4000" dirty="0">
              <a:solidFill>
                <a:srgbClr val="FF9900"/>
              </a:solidFill>
              <a:latin typeface="Calibri" pitchFamily="34" charset="0"/>
            </a:endParaRPr>
          </a:p>
        </p:txBody>
      </p:sp>
      <p:pic>
        <p:nvPicPr>
          <p:cNvPr id="21" name="20 Imagen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390" y="1594794"/>
            <a:ext cx="214314" cy="214314"/>
          </a:xfrm>
          <a:prstGeom prst="rect">
            <a:avLst/>
          </a:prstGeom>
        </p:spPr>
      </p:pic>
      <p:pic>
        <p:nvPicPr>
          <p:cNvPr id="22" name="21 Imagen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398" y="3478659"/>
            <a:ext cx="214314" cy="214314"/>
          </a:xfrm>
          <a:prstGeom prst="rect">
            <a:avLst/>
          </a:prstGeom>
        </p:spPr>
      </p:pic>
      <p:pic>
        <p:nvPicPr>
          <p:cNvPr id="11265" name="Picture 1" descr="http://www.iiep.unesco.org/fileadmin/v2/images/coin_haut_gauch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4300" cy="133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diapositiva"/>
          <p:cNvPicPr>
            <a:picLocks noChangeAspect="1" noChangeArrowheads="1"/>
          </p:cNvPicPr>
          <p:nvPr/>
        </p:nvPicPr>
        <p:blipFill>
          <a:blip r:embed="rId2"/>
          <a:srcRect r="-5817"/>
          <a:stretch>
            <a:fillRect/>
          </a:stretch>
        </p:blipFill>
        <p:spPr bwMode="auto">
          <a:xfrm>
            <a:off x="8151813" y="0"/>
            <a:ext cx="741362" cy="576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5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6518" y="2443478"/>
            <a:ext cx="828680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700" b="1" dirty="0" smtClean="0">
                <a:solidFill>
                  <a:srgbClr val="FF99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Actividades vinculadas</a:t>
            </a:r>
            <a:endParaRPr lang="es-PE" sz="3700" dirty="0">
              <a:solidFill>
                <a:srgbClr val="FF9900"/>
              </a:solidFill>
              <a:latin typeface="Calibri" pitchFamily="34" charset="0"/>
            </a:endParaRPr>
          </a:p>
        </p:txBody>
      </p:sp>
      <p:sp>
        <p:nvSpPr>
          <p:cNvPr id="13" name="6 Rectángulo"/>
          <p:cNvSpPr>
            <a:spLocks noChangeArrowheads="1"/>
          </p:cNvSpPr>
          <p:nvPr/>
        </p:nvSpPr>
        <p:spPr bwMode="auto">
          <a:xfrm>
            <a:off x="250825" y="150578"/>
            <a:ext cx="79653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000" b="1" dirty="0" smtClean="0">
                <a:solidFill>
                  <a:srgbClr val="568424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Desarrollo de capacidades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diapositiva"/>
          <p:cNvPicPr>
            <a:picLocks noChangeAspect="1" noChangeArrowheads="1"/>
          </p:cNvPicPr>
          <p:nvPr/>
        </p:nvPicPr>
        <p:blipFill>
          <a:blip r:embed="rId2"/>
          <a:srcRect r="-5817"/>
          <a:stretch>
            <a:fillRect/>
          </a:stretch>
        </p:blipFill>
        <p:spPr bwMode="auto">
          <a:xfrm>
            <a:off x="8151813" y="0"/>
            <a:ext cx="741362" cy="576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5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" name="6 Rectángulo"/>
          <p:cNvSpPr>
            <a:spLocks noChangeArrowheads="1"/>
          </p:cNvSpPr>
          <p:nvPr/>
        </p:nvSpPr>
        <p:spPr bwMode="auto">
          <a:xfrm>
            <a:off x="250825" y="135080"/>
            <a:ext cx="79653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000" b="1" dirty="0" smtClean="0">
                <a:solidFill>
                  <a:srgbClr val="568424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Ubicación del área responsable: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15076" y="531796"/>
            <a:ext cx="828680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700" b="1" dirty="0" smtClean="0">
                <a:solidFill>
                  <a:srgbClr val="FF99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Comparación estructural</a:t>
            </a:r>
            <a:endParaRPr lang="es-PE" sz="3700" dirty="0">
              <a:solidFill>
                <a:srgbClr val="FF9900"/>
              </a:solidFill>
              <a:latin typeface="Calibri" pitchFamily="34" charset="0"/>
            </a:endParaRPr>
          </a:p>
        </p:txBody>
      </p:sp>
      <p:pic>
        <p:nvPicPr>
          <p:cNvPr id="15" name="14 Imagen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0066" y="1460490"/>
            <a:ext cx="2033877" cy="4278070"/>
          </a:xfrm>
          <a:prstGeom prst="rect">
            <a:avLst/>
          </a:prstGeom>
        </p:spPr>
      </p:pic>
      <p:sp>
        <p:nvSpPr>
          <p:cNvPr id="11" name="10 CuadroTexto"/>
          <p:cNvSpPr txBox="1"/>
          <p:nvPr/>
        </p:nvSpPr>
        <p:spPr>
          <a:xfrm>
            <a:off x="1429522" y="146049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 smtClean="0">
                <a:solidFill>
                  <a:srgbClr val="568424"/>
                </a:solidFill>
                <a:latin typeface="Calibri" pitchFamily="34" charset="0"/>
              </a:rPr>
              <a:t>2011</a:t>
            </a:r>
            <a:endParaRPr lang="es-PE" b="1" dirty="0">
              <a:solidFill>
                <a:srgbClr val="568424"/>
              </a:solidFill>
              <a:latin typeface="Calibri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 flipH="1">
            <a:off x="4153690" y="1460490"/>
            <a:ext cx="4205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  <a:latin typeface="Calibri" pitchFamily="34" charset="0"/>
              </a:rPr>
              <a:t>2012</a:t>
            </a:r>
            <a:endParaRPr lang="es-PE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715142" y="2031994"/>
            <a:ext cx="257176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b="1" dirty="0" smtClean="0">
                <a:solidFill>
                  <a:srgbClr val="568424"/>
                </a:solidFill>
                <a:latin typeface="Calibri" pitchFamily="34" charset="0"/>
              </a:rPr>
              <a:t>Área encargada: </a:t>
            </a:r>
            <a:r>
              <a:rPr lang="es-ES" sz="1600" dirty="0" smtClean="0">
                <a:latin typeface="Calibri" pitchFamily="34" charset="0"/>
              </a:rPr>
              <a:t>Subdirección de Capacitación.</a:t>
            </a:r>
          </a:p>
          <a:p>
            <a:pPr algn="r"/>
            <a:endParaRPr lang="es-ES" sz="1600" dirty="0" smtClean="0">
              <a:latin typeface="Calibri" pitchFamily="34" charset="0"/>
            </a:endParaRPr>
          </a:p>
          <a:p>
            <a:pPr algn="r"/>
            <a:r>
              <a:rPr lang="es-ES" sz="1600" b="1" dirty="0" smtClean="0">
                <a:solidFill>
                  <a:srgbClr val="568424"/>
                </a:solidFill>
                <a:latin typeface="Calibri" pitchFamily="34" charset="0"/>
              </a:rPr>
              <a:t>Dependencia: </a:t>
            </a:r>
          </a:p>
          <a:p>
            <a:pPr algn="r"/>
            <a:r>
              <a:rPr lang="es-ES" sz="1600" dirty="0" smtClean="0">
                <a:latin typeface="Calibri" pitchFamily="34" charset="0"/>
              </a:rPr>
              <a:t>Dirección de Servicios Institucionales</a:t>
            </a:r>
          </a:p>
          <a:p>
            <a:pPr algn="r"/>
            <a:endParaRPr lang="es-ES" sz="1600" dirty="0" smtClean="0">
              <a:latin typeface="Calibri" pitchFamily="34" charset="0"/>
            </a:endParaRPr>
          </a:p>
          <a:p>
            <a:pPr algn="r"/>
            <a:r>
              <a:rPr lang="es-ES" sz="1600" b="1" dirty="0" smtClean="0">
                <a:solidFill>
                  <a:srgbClr val="568424"/>
                </a:solidFill>
                <a:latin typeface="Calibri" pitchFamily="34" charset="0"/>
              </a:rPr>
              <a:t>Desarrollo de eventos: </a:t>
            </a:r>
          </a:p>
          <a:p>
            <a:pPr marL="179388" indent="-93663" algn="r">
              <a:buFont typeface="Arial" pitchFamily="34" charset="0"/>
              <a:buChar char="•"/>
            </a:pPr>
            <a:r>
              <a:rPr lang="es-ES" sz="1600" dirty="0" smtClean="0">
                <a:latin typeface="Calibri" pitchFamily="34" charset="0"/>
              </a:rPr>
              <a:t>Cursos in </a:t>
            </a:r>
            <a:r>
              <a:rPr lang="es-ES" sz="1600" dirty="0" err="1" smtClean="0">
                <a:latin typeface="Calibri" pitchFamily="34" charset="0"/>
              </a:rPr>
              <a:t>house</a:t>
            </a:r>
            <a:r>
              <a:rPr lang="es-ES" sz="1600" dirty="0" smtClean="0">
                <a:latin typeface="Calibri" pitchFamily="34" charset="0"/>
              </a:rPr>
              <a:t>. </a:t>
            </a:r>
          </a:p>
          <a:p>
            <a:pPr marL="179388" indent="-93663" algn="r">
              <a:buFont typeface="Arial" pitchFamily="34" charset="0"/>
              <a:buChar char="•"/>
            </a:pPr>
            <a:r>
              <a:rPr lang="es-ES" sz="1600" dirty="0" smtClean="0">
                <a:latin typeface="Calibri" pitchFamily="34" charset="0"/>
              </a:rPr>
              <a:t>De acuerdo a demanda.</a:t>
            </a:r>
          </a:p>
          <a:p>
            <a:pPr marL="179388" indent="-93663" algn="r">
              <a:buFont typeface="Arial" pitchFamily="34" charset="0"/>
              <a:buChar char="•"/>
            </a:pPr>
            <a:r>
              <a:rPr lang="es-ES" sz="1600" dirty="0" smtClean="0">
                <a:latin typeface="Calibri" pitchFamily="34" charset="0"/>
              </a:rPr>
              <a:t>Implicaba desembolso por inscripción.</a:t>
            </a:r>
            <a:endParaRPr lang="es-PE" sz="1600" dirty="0">
              <a:latin typeface="Calibri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5001422" y="2031994"/>
            <a:ext cx="25717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rgbClr val="0066FF"/>
                </a:solidFill>
                <a:latin typeface="Calibri" pitchFamily="34" charset="0"/>
              </a:rPr>
              <a:t>Área encargada: </a:t>
            </a:r>
            <a:r>
              <a:rPr lang="es-ES" sz="1600" dirty="0" smtClean="0">
                <a:latin typeface="Calibri" pitchFamily="34" charset="0"/>
              </a:rPr>
              <a:t>Subdirección de Desarrollo de Capacidades</a:t>
            </a:r>
          </a:p>
          <a:p>
            <a:endParaRPr lang="es-ES" sz="1600" dirty="0" smtClean="0">
              <a:latin typeface="Calibri" pitchFamily="34" charset="0"/>
            </a:endParaRPr>
          </a:p>
          <a:p>
            <a:r>
              <a:rPr lang="es-ES" sz="1600" b="1" dirty="0" smtClean="0">
                <a:solidFill>
                  <a:srgbClr val="0066FF"/>
                </a:solidFill>
                <a:latin typeface="Calibri" pitchFamily="34" charset="0"/>
              </a:rPr>
              <a:t>Dependencia:</a:t>
            </a:r>
            <a:r>
              <a:rPr lang="es-ES" sz="1600" b="1" dirty="0" smtClean="0">
                <a:latin typeface="Calibri" pitchFamily="34" charset="0"/>
              </a:rPr>
              <a:t> </a:t>
            </a:r>
          </a:p>
          <a:p>
            <a:r>
              <a:rPr lang="es-ES" sz="1600" dirty="0" smtClean="0">
                <a:latin typeface="Calibri" pitchFamily="34" charset="0"/>
              </a:rPr>
              <a:t>Dirección Técnico Normativa</a:t>
            </a:r>
          </a:p>
          <a:p>
            <a:endParaRPr lang="es-ES" sz="1600" dirty="0" smtClean="0">
              <a:latin typeface="Calibri" pitchFamily="34" charset="0"/>
            </a:endParaRPr>
          </a:p>
          <a:p>
            <a:endParaRPr lang="es-ES" sz="1600" dirty="0" smtClean="0">
              <a:latin typeface="Calibri" pitchFamily="34" charset="0"/>
            </a:endParaRPr>
          </a:p>
          <a:p>
            <a:r>
              <a:rPr lang="es-ES" sz="1600" b="1" dirty="0" smtClean="0">
                <a:solidFill>
                  <a:srgbClr val="0066FF"/>
                </a:solidFill>
                <a:latin typeface="Calibri" pitchFamily="34" charset="0"/>
              </a:rPr>
              <a:t>Desarrollo de eventos: </a:t>
            </a:r>
          </a:p>
          <a:p>
            <a:pPr marL="179388" indent="-93663">
              <a:buFont typeface="Arial" pitchFamily="34" charset="0"/>
              <a:buChar char="•"/>
            </a:pPr>
            <a:r>
              <a:rPr lang="es-ES" sz="1600" dirty="0" smtClean="0">
                <a:latin typeface="Calibri" pitchFamily="34" charset="0"/>
              </a:rPr>
              <a:t> De oficios </a:t>
            </a:r>
          </a:p>
          <a:p>
            <a:pPr marL="179388" indent="-93663">
              <a:buFont typeface="Arial" pitchFamily="34" charset="0"/>
              <a:buChar char="•"/>
            </a:pPr>
            <a:r>
              <a:rPr lang="es-ES" sz="1600" dirty="0" smtClean="0">
                <a:latin typeface="Calibri" pitchFamily="34" charset="0"/>
              </a:rPr>
              <a:t>Priorizados</a:t>
            </a:r>
          </a:p>
          <a:p>
            <a:pPr marL="179388" indent="-93663">
              <a:buFont typeface="Arial" pitchFamily="34" charset="0"/>
              <a:buChar char="•"/>
            </a:pPr>
            <a:r>
              <a:rPr lang="es-ES" sz="1600" dirty="0" smtClean="0">
                <a:latin typeface="Calibri" pitchFamily="34" charset="0"/>
              </a:rPr>
              <a:t>Gratuitos</a:t>
            </a:r>
            <a:endParaRPr lang="es-PE" sz="1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6" descr="diapositiva"/>
          <p:cNvPicPr>
            <a:picLocks noChangeAspect="1" noChangeArrowheads="1"/>
          </p:cNvPicPr>
          <p:nvPr/>
        </p:nvPicPr>
        <p:blipFill>
          <a:blip r:embed="rId2"/>
          <a:srcRect r="-5817"/>
          <a:stretch>
            <a:fillRect/>
          </a:stretch>
        </p:blipFill>
        <p:spPr bwMode="auto">
          <a:xfrm>
            <a:off x="8151813" y="0"/>
            <a:ext cx="741362" cy="576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6 Rectángulo"/>
          <p:cNvSpPr>
            <a:spLocks noChangeArrowheads="1"/>
          </p:cNvSpPr>
          <p:nvPr/>
        </p:nvSpPr>
        <p:spPr bwMode="auto">
          <a:xfrm>
            <a:off x="250825" y="142829"/>
            <a:ext cx="79653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000" b="1" dirty="0" smtClean="0">
                <a:solidFill>
                  <a:srgbClr val="568424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Población atendida entre 2007 y 2011: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15076" y="632533"/>
            <a:ext cx="8286808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700" b="1" dirty="0" smtClean="0">
                <a:solidFill>
                  <a:srgbClr val="FF99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82, 832 personas capacitadas </a:t>
            </a:r>
            <a:endParaRPr lang="es-PE" sz="3700" dirty="0">
              <a:solidFill>
                <a:srgbClr val="FF9900"/>
              </a:solidFill>
              <a:latin typeface="Calibri" pitchFamily="34" charset="0"/>
            </a:endParaRPr>
          </a:p>
        </p:txBody>
      </p:sp>
      <p:pic>
        <p:nvPicPr>
          <p:cNvPr id="6" name="Picture 3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2398" y="1723956"/>
            <a:ext cx="4500594" cy="3643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2"/>
          <p:cNvPicPr>
            <a:picLocks noChangeAspect="1" noChangeArrowheads="1"/>
          </p:cNvPicPr>
          <p:nvPr/>
        </p:nvPicPr>
        <p:blipFill>
          <a:blip r:embed="rId4"/>
          <a:srcRect l="12868" t="80389" r="22801" b="3104"/>
          <a:stretch>
            <a:fillRect/>
          </a:stretch>
        </p:blipFill>
        <p:spPr bwMode="auto">
          <a:xfrm>
            <a:off x="6609145" y="2900618"/>
            <a:ext cx="1143008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14 Imagen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8298" y="1174738"/>
            <a:ext cx="3084628" cy="4577901"/>
          </a:xfrm>
          <a:prstGeom prst="rect">
            <a:avLst/>
          </a:prstGeom>
        </p:spPr>
      </p:pic>
      <p:pic>
        <p:nvPicPr>
          <p:cNvPr id="5127" name="Picture 6" descr="diapositiva"/>
          <p:cNvPicPr>
            <a:picLocks noChangeAspect="1" noChangeArrowheads="1"/>
          </p:cNvPicPr>
          <p:nvPr/>
        </p:nvPicPr>
        <p:blipFill>
          <a:blip r:embed="rId3"/>
          <a:srcRect r="-5817" b="86104"/>
          <a:stretch>
            <a:fillRect/>
          </a:stretch>
        </p:blipFill>
        <p:spPr bwMode="auto">
          <a:xfrm>
            <a:off x="8151813" y="0"/>
            <a:ext cx="741362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6 Rectángulo"/>
          <p:cNvSpPr>
            <a:spLocks noChangeArrowheads="1"/>
          </p:cNvSpPr>
          <p:nvPr/>
        </p:nvSpPr>
        <p:spPr bwMode="auto">
          <a:xfrm>
            <a:off x="250825" y="13574"/>
            <a:ext cx="79653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000" b="1" dirty="0" smtClean="0">
                <a:solidFill>
                  <a:srgbClr val="568424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Características de los eventos de capacitación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15076" y="387043"/>
            <a:ext cx="828680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700" b="1" dirty="0" smtClean="0">
                <a:solidFill>
                  <a:srgbClr val="FF99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Comparación estructural</a:t>
            </a:r>
            <a:endParaRPr lang="es-PE" sz="3700" dirty="0">
              <a:solidFill>
                <a:srgbClr val="FF9900"/>
              </a:solidFill>
              <a:latin typeface="Calibri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72266" y="1185881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 smtClean="0">
                <a:solidFill>
                  <a:srgbClr val="568424"/>
                </a:solidFill>
                <a:latin typeface="Calibri" pitchFamily="34" charset="0"/>
              </a:rPr>
              <a:t>Hasta diciembre de 2011</a:t>
            </a:r>
            <a:endParaRPr lang="es-PE" b="1" dirty="0">
              <a:solidFill>
                <a:srgbClr val="568424"/>
              </a:solidFill>
              <a:latin typeface="Calibri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 flipH="1">
            <a:off x="4072728" y="1185881"/>
            <a:ext cx="4205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  <a:latin typeface="Calibri" pitchFamily="34" charset="0"/>
              </a:rPr>
              <a:t>Desde enero de 2012</a:t>
            </a:r>
            <a:endParaRPr lang="es-PE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15076" y="1585210"/>
            <a:ext cx="3214710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 smtClean="0">
                <a:solidFill>
                  <a:srgbClr val="568424"/>
                </a:solidFill>
                <a:latin typeface="Calibri" pitchFamily="34" charset="0"/>
              </a:rPr>
              <a:t>Responsabilidades: </a:t>
            </a:r>
          </a:p>
          <a:p>
            <a:pPr algn="r"/>
            <a:r>
              <a:rPr lang="es-ES" sz="1200" dirty="0" smtClean="0">
                <a:latin typeface="Calibri" pitchFamily="34" charset="0"/>
              </a:rPr>
              <a:t>1.Entidad externa solicita evento. </a:t>
            </a:r>
          </a:p>
          <a:p>
            <a:pPr algn="r"/>
            <a:r>
              <a:rPr lang="es-ES" sz="1200" dirty="0" smtClean="0">
                <a:latin typeface="Calibri" pitchFamily="34" charset="0"/>
              </a:rPr>
              <a:t>2.OSCE atiende evento en su totalidad.</a:t>
            </a:r>
          </a:p>
          <a:p>
            <a:pPr algn="r"/>
            <a:endParaRPr lang="es-ES" sz="200" b="1" dirty="0" smtClean="0">
              <a:solidFill>
                <a:srgbClr val="568424"/>
              </a:solidFill>
              <a:latin typeface="Calibri" pitchFamily="34" charset="0"/>
            </a:endParaRPr>
          </a:p>
          <a:p>
            <a:pPr algn="r"/>
            <a:endParaRPr lang="es-ES" sz="1000" b="1" dirty="0" smtClean="0">
              <a:solidFill>
                <a:srgbClr val="568424"/>
              </a:solidFill>
              <a:latin typeface="Calibri" pitchFamily="34" charset="0"/>
            </a:endParaRPr>
          </a:p>
          <a:p>
            <a:pPr algn="r"/>
            <a:r>
              <a:rPr lang="es-ES" sz="1400" b="1" dirty="0" smtClean="0">
                <a:solidFill>
                  <a:srgbClr val="568424"/>
                </a:solidFill>
                <a:latin typeface="Calibri" pitchFamily="34" charset="0"/>
              </a:rPr>
              <a:t>Tipificación:</a:t>
            </a:r>
          </a:p>
          <a:p>
            <a:pPr algn="r"/>
            <a:r>
              <a:rPr lang="es-ES" sz="1200" dirty="0" smtClean="0">
                <a:latin typeface="Calibri" pitchFamily="34" charset="0"/>
              </a:rPr>
              <a:t>Conferencias, seminarios, talleres, curso virtual.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357952" y="3053900"/>
            <a:ext cx="207170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 smtClean="0">
                <a:solidFill>
                  <a:srgbClr val="568424"/>
                </a:solidFill>
                <a:latin typeface="Calibri" pitchFamily="34" charset="0"/>
              </a:rPr>
              <a:t>Acreditación:</a:t>
            </a:r>
          </a:p>
          <a:p>
            <a:pPr algn="r"/>
            <a:r>
              <a:rPr lang="es-ES" sz="1200" dirty="0" smtClean="0">
                <a:latin typeface="Calibri" pitchFamily="34" charset="0"/>
              </a:rPr>
              <a:t>Otorga certificados a los asistentes del evento.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286514" y="3763575"/>
            <a:ext cx="23574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 smtClean="0">
                <a:solidFill>
                  <a:srgbClr val="568424"/>
                </a:solidFill>
                <a:latin typeface="Calibri" pitchFamily="34" charset="0"/>
              </a:rPr>
              <a:t>Participantes:</a:t>
            </a:r>
          </a:p>
          <a:p>
            <a:pPr algn="r"/>
            <a:r>
              <a:rPr lang="es-ES" sz="1200" dirty="0" smtClean="0">
                <a:latin typeface="Calibri" pitchFamily="34" charset="0"/>
              </a:rPr>
              <a:t>Funcionarios y servidores públicos.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215076" y="4503647"/>
            <a:ext cx="30003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 smtClean="0">
                <a:solidFill>
                  <a:srgbClr val="568424"/>
                </a:solidFill>
                <a:latin typeface="Calibri" pitchFamily="34" charset="0"/>
              </a:rPr>
              <a:t>Productos ofrecidos:</a:t>
            </a:r>
          </a:p>
          <a:p>
            <a:pPr algn="r"/>
            <a:r>
              <a:rPr lang="es-ES" sz="1200" dirty="0" smtClean="0">
                <a:latin typeface="Calibri" pitchFamily="34" charset="0"/>
              </a:rPr>
              <a:t>De acuerdo a la demanda de la institución.</a:t>
            </a:r>
          </a:p>
          <a:p>
            <a:pPr algn="r"/>
            <a:endParaRPr lang="es-ES" sz="500" dirty="0" smtClean="0">
              <a:latin typeface="Calibri" pitchFamily="34" charset="0"/>
            </a:endParaRPr>
          </a:p>
          <a:p>
            <a:pPr algn="r"/>
            <a:r>
              <a:rPr lang="es-ES" sz="1400" b="1" dirty="0" smtClean="0">
                <a:solidFill>
                  <a:srgbClr val="568424"/>
                </a:solidFill>
                <a:latin typeface="Calibri" pitchFamily="34" charset="0"/>
              </a:rPr>
              <a:t>Monitoreo, evaluación:</a:t>
            </a:r>
          </a:p>
          <a:p>
            <a:pPr algn="r"/>
            <a:r>
              <a:rPr lang="es-ES" sz="1200" dirty="0" smtClean="0">
                <a:latin typeface="Calibri" pitchFamily="34" charset="0"/>
              </a:rPr>
              <a:t>Inexistente.</a:t>
            </a:r>
          </a:p>
          <a:p>
            <a:endParaRPr lang="es-PE" sz="12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5397357" y="1574067"/>
            <a:ext cx="37862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0070C0"/>
                </a:solidFill>
                <a:latin typeface="Calibri" pitchFamily="34" charset="0"/>
              </a:rPr>
              <a:t>Responsabilidades: </a:t>
            </a:r>
          </a:p>
          <a:p>
            <a:r>
              <a:rPr lang="es-ES" sz="1200" dirty="0" smtClean="0">
                <a:latin typeface="Calibri" pitchFamily="34" charset="0"/>
              </a:rPr>
              <a:t>1. Entidad externa asume parte logística</a:t>
            </a:r>
          </a:p>
          <a:p>
            <a:r>
              <a:rPr lang="es-ES" sz="1200" dirty="0" smtClean="0">
                <a:latin typeface="Calibri" pitchFamily="34" charset="0"/>
              </a:rPr>
              <a:t>2. OSCE convoca capacitadores, desarrolla contenidos, proporciona material.</a:t>
            </a:r>
          </a:p>
          <a:p>
            <a:endParaRPr lang="es-ES" sz="200" dirty="0" smtClean="0">
              <a:latin typeface="Calibri" pitchFamily="34" charset="0"/>
            </a:endParaRPr>
          </a:p>
          <a:p>
            <a:r>
              <a:rPr lang="es-ES" sz="1400" b="1" dirty="0" smtClean="0">
                <a:solidFill>
                  <a:srgbClr val="0066FF"/>
                </a:solidFill>
                <a:latin typeface="Calibri" pitchFamily="34" charset="0"/>
              </a:rPr>
              <a:t>Tipificación: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es-ES" sz="1200" dirty="0" smtClean="0">
                <a:latin typeface="Calibri" pitchFamily="34" charset="0"/>
              </a:rPr>
              <a:t>Por modalidad de atención (presencial y a distancia).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es-ES" sz="1200" dirty="0" smtClean="0">
                <a:latin typeface="Calibri" pitchFamily="34" charset="0"/>
              </a:rPr>
              <a:t>Tratamiento de contenidos (difusión y formación)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5287174" y="3064819"/>
            <a:ext cx="378621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0066FF"/>
                </a:solidFill>
                <a:latin typeface="Calibri" pitchFamily="34" charset="0"/>
              </a:rPr>
              <a:t>Acreditación:</a:t>
            </a:r>
          </a:p>
          <a:p>
            <a:r>
              <a:rPr lang="es-ES" sz="1200" dirty="0" smtClean="0">
                <a:latin typeface="Calibri" pitchFamily="34" charset="0"/>
              </a:rPr>
              <a:t>Otorga certificados a los que hayan asistido al 80%  de clases y tengan nota mayor o igual a 14.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4929984" y="3746506"/>
            <a:ext cx="38576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0066FF"/>
                </a:solidFill>
                <a:latin typeface="Calibri" pitchFamily="34" charset="0"/>
              </a:rPr>
              <a:t>Participantes:</a:t>
            </a:r>
          </a:p>
          <a:p>
            <a:r>
              <a:rPr lang="es-ES" sz="1200" dirty="0" smtClean="0">
                <a:latin typeface="Calibri" pitchFamily="34" charset="0"/>
              </a:rPr>
              <a:t>De acuerdo al producto ofrecido: .</a:t>
            </a:r>
          </a:p>
          <a:p>
            <a:pPr marL="228600" indent="-228600"/>
            <a:r>
              <a:rPr lang="es-ES" sz="1200" dirty="0" smtClean="0">
                <a:latin typeface="Calibri" pitchFamily="34" charset="0"/>
              </a:rPr>
              <a:t>	Área usuaria , operadores logísticos , Comité especial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5072860" y="4495276"/>
            <a:ext cx="392909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0066FF"/>
                </a:solidFill>
                <a:latin typeface="Calibri" pitchFamily="34" charset="0"/>
              </a:rPr>
              <a:t>Productos ofrecidos:</a:t>
            </a:r>
          </a:p>
          <a:p>
            <a:r>
              <a:rPr lang="es-ES" sz="1200" dirty="0" smtClean="0">
                <a:latin typeface="Calibri" pitchFamily="34" charset="0"/>
              </a:rPr>
              <a:t>Formulación de acuerdo a diagnóstico de OSCE.</a:t>
            </a:r>
          </a:p>
          <a:p>
            <a:endParaRPr lang="es-ES" sz="500" dirty="0" smtClean="0">
              <a:latin typeface="Calibri" pitchFamily="34" charset="0"/>
            </a:endParaRPr>
          </a:p>
          <a:p>
            <a:r>
              <a:rPr lang="es-ES" sz="1400" b="1" dirty="0" smtClean="0">
                <a:solidFill>
                  <a:srgbClr val="0066FF"/>
                </a:solidFill>
                <a:latin typeface="Calibri" pitchFamily="34" charset="0"/>
              </a:rPr>
              <a:t>Monitoreo, evaluación:</a:t>
            </a:r>
          </a:p>
          <a:p>
            <a:pPr indent="177800">
              <a:buFont typeface="Arial" pitchFamily="34" charset="0"/>
              <a:buChar char="•"/>
              <a:tabLst>
                <a:tab pos="357188" algn="l"/>
              </a:tabLst>
            </a:pPr>
            <a:r>
              <a:rPr lang="es-ES" sz="1200" dirty="0" smtClean="0">
                <a:latin typeface="Calibri" pitchFamily="34" charset="0"/>
              </a:rPr>
              <a:t>Evaluación de contenidos a desarrollar.</a:t>
            </a:r>
          </a:p>
          <a:p>
            <a:pPr indent="177800">
              <a:buFont typeface="Arial" pitchFamily="34" charset="0"/>
              <a:buChar char="•"/>
              <a:tabLst>
                <a:tab pos="357188" algn="l"/>
              </a:tabLst>
            </a:pPr>
            <a:r>
              <a:rPr lang="es-ES" sz="1200" dirty="0" smtClean="0">
                <a:latin typeface="Calibri" pitchFamily="34" charset="0"/>
              </a:rPr>
              <a:t>Monitoreo de actividades desarrolladas.</a:t>
            </a:r>
            <a:endParaRPr lang="es-P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14 Imagen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8298" y="1174738"/>
            <a:ext cx="3084628" cy="4577901"/>
          </a:xfrm>
          <a:prstGeom prst="rect">
            <a:avLst/>
          </a:prstGeom>
        </p:spPr>
      </p:pic>
      <p:pic>
        <p:nvPicPr>
          <p:cNvPr id="5127" name="Picture 6" descr="diapositiva"/>
          <p:cNvPicPr>
            <a:picLocks noChangeAspect="1" noChangeArrowheads="1"/>
          </p:cNvPicPr>
          <p:nvPr/>
        </p:nvPicPr>
        <p:blipFill>
          <a:blip r:embed="rId3"/>
          <a:srcRect r="-5817" b="86104"/>
          <a:stretch>
            <a:fillRect/>
          </a:stretch>
        </p:blipFill>
        <p:spPr bwMode="auto">
          <a:xfrm>
            <a:off x="8151813" y="0"/>
            <a:ext cx="741362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CuadroTexto"/>
          <p:cNvSpPr txBox="1"/>
          <p:nvPr/>
        </p:nvSpPr>
        <p:spPr>
          <a:xfrm>
            <a:off x="572266" y="1185881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 smtClean="0">
                <a:solidFill>
                  <a:srgbClr val="568424"/>
                </a:solidFill>
                <a:latin typeface="Calibri" pitchFamily="34" charset="0"/>
              </a:rPr>
              <a:t>Hasta octubre 2012</a:t>
            </a:r>
            <a:endParaRPr lang="es-PE" b="1" dirty="0">
              <a:solidFill>
                <a:srgbClr val="568424"/>
              </a:solidFill>
              <a:latin typeface="Calibri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 flipH="1">
            <a:off x="4072728" y="1185881"/>
            <a:ext cx="4205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  <a:latin typeface="Calibri" pitchFamily="34" charset="0"/>
              </a:rPr>
              <a:t>Desde noviembre 2012</a:t>
            </a:r>
            <a:endParaRPr lang="es-PE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15076" y="1585210"/>
            <a:ext cx="321471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 smtClean="0">
                <a:solidFill>
                  <a:srgbClr val="568424"/>
                </a:solidFill>
                <a:latin typeface="Calibri" pitchFamily="34" charset="0"/>
              </a:rPr>
              <a:t>OSCE </a:t>
            </a:r>
          </a:p>
          <a:p>
            <a:pPr algn="r"/>
            <a:r>
              <a:rPr lang="es-ES" sz="1200" dirty="0" smtClean="0">
                <a:latin typeface="Calibri" pitchFamily="34" charset="0"/>
              </a:rPr>
              <a:t>Subdirección de Desarrollo de Capacidades.</a:t>
            </a:r>
          </a:p>
          <a:p>
            <a:pPr algn="r"/>
            <a:endParaRPr lang="es-ES" sz="200" b="1" dirty="0" smtClean="0">
              <a:solidFill>
                <a:srgbClr val="568424"/>
              </a:solidFill>
              <a:latin typeface="Calibri" pitchFamily="34" charset="0"/>
            </a:endParaRPr>
          </a:p>
          <a:p>
            <a:pPr algn="r"/>
            <a:endParaRPr lang="es-ES" sz="1000" b="1" dirty="0" smtClean="0">
              <a:solidFill>
                <a:srgbClr val="568424"/>
              </a:solidFill>
              <a:latin typeface="Calibri" pitchFamily="34" charset="0"/>
            </a:endParaRPr>
          </a:p>
          <a:p>
            <a:pPr algn="r"/>
            <a:endParaRPr lang="es-ES" sz="1000" b="1" dirty="0" smtClean="0">
              <a:solidFill>
                <a:srgbClr val="568424"/>
              </a:solidFill>
              <a:latin typeface="Calibri" pitchFamily="34" charset="0"/>
            </a:endParaRPr>
          </a:p>
          <a:p>
            <a:pPr algn="r"/>
            <a:r>
              <a:rPr lang="es-ES" sz="1400" b="1" dirty="0" smtClean="0">
                <a:solidFill>
                  <a:srgbClr val="568424"/>
                </a:solidFill>
                <a:latin typeface="Calibri" pitchFamily="34" charset="0"/>
              </a:rPr>
              <a:t>Aliados estratégicos</a:t>
            </a:r>
          </a:p>
          <a:p>
            <a:pPr marL="358775" indent="-179388" algn="r">
              <a:buFont typeface="Arial" pitchFamily="34" charset="0"/>
              <a:buChar char="•"/>
            </a:pPr>
            <a:r>
              <a:rPr lang="es-PE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Asociaciones y empresas educativas</a:t>
            </a:r>
          </a:p>
          <a:p>
            <a:pPr marL="358775" indent="-179388" algn="r">
              <a:buFont typeface="Arial" pitchFamily="34" charset="0"/>
              <a:buChar char="•"/>
            </a:pPr>
            <a:r>
              <a:rPr lang="es-PE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Cumplen requisitos establecidos en lineamientos sobre desarrollo de eventos</a:t>
            </a:r>
            <a:r>
              <a:rPr lang="es-ES" sz="1200" dirty="0" smtClean="0">
                <a:latin typeface="Calibri" pitchFamily="34" charset="0"/>
              </a:rPr>
              <a:t>.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5451600" y="1581816"/>
            <a:ext cx="378621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0070C0"/>
                </a:solidFill>
                <a:latin typeface="Calibri" pitchFamily="34" charset="0"/>
              </a:rPr>
              <a:t>OSCE </a:t>
            </a:r>
          </a:p>
          <a:p>
            <a:r>
              <a:rPr lang="es-ES" sz="1200" dirty="0" smtClean="0">
                <a:latin typeface="Calibri" pitchFamily="34" charset="0"/>
              </a:rPr>
              <a:t>Subdirección de Desarrollo de Capacidades</a:t>
            </a:r>
          </a:p>
          <a:p>
            <a:endParaRPr lang="es-ES" sz="1200" dirty="0" smtClean="0">
              <a:latin typeface="Calibri" pitchFamily="34" charset="0"/>
            </a:endParaRPr>
          </a:p>
          <a:p>
            <a:endParaRPr lang="es-ES" sz="1200" dirty="0" smtClean="0">
              <a:latin typeface="Calibri" pitchFamily="34" charset="0"/>
            </a:endParaRPr>
          </a:p>
          <a:p>
            <a:r>
              <a:rPr lang="es-ES" sz="1400" b="1" dirty="0" smtClean="0">
                <a:solidFill>
                  <a:srgbClr val="0066FF"/>
                </a:solidFill>
                <a:latin typeface="Calibri" pitchFamily="34" charset="0"/>
              </a:rPr>
              <a:t>Acreditación de instituciones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ES" sz="1200" dirty="0" smtClean="0">
                <a:latin typeface="Calibri" pitchFamily="34" charset="0"/>
              </a:rPr>
              <a:t>Universidades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ES" sz="1200" dirty="0" smtClean="0">
                <a:latin typeface="Calibri" pitchFamily="34" charset="0"/>
              </a:rPr>
              <a:t>Experiencia en dictado de temas vinculados con gestión pública, abastecimiento, contrataciones públicas.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ES" sz="1200" dirty="0" smtClean="0">
                <a:latin typeface="Calibri" pitchFamily="34" charset="0"/>
              </a:rPr>
              <a:t>Desarrollan contenidos de acuerdo a pautas establecidas por OSCE.</a:t>
            </a:r>
          </a:p>
          <a:p>
            <a:pPr marL="177800" indent="-177800">
              <a:buFont typeface="Arial" pitchFamily="34" charset="0"/>
              <a:buChar char="•"/>
            </a:pPr>
            <a:endParaRPr lang="es-ES" sz="1200" dirty="0" smtClean="0">
              <a:latin typeface="Calibri" pitchFamily="34" charset="0"/>
            </a:endParaRPr>
          </a:p>
        </p:txBody>
      </p:sp>
      <p:sp>
        <p:nvSpPr>
          <p:cNvPr id="23" name="6 Rectángulo"/>
          <p:cNvSpPr>
            <a:spLocks noChangeArrowheads="1"/>
          </p:cNvSpPr>
          <p:nvPr/>
        </p:nvSpPr>
        <p:spPr bwMode="auto">
          <a:xfrm>
            <a:off x="250825" y="83315"/>
            <a:ext cx="79653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000" b="1" dirty="0" smtClean="0">
                <a:solidFill>
                  <a:srgbClr val="568424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Actores que intervienen en 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215076" y="456784"/>
            <a:ext cx="828680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700" b="1" dirty="0" smtClean="0">
                <a:solidFill>
                  <a:srgbClr val="FF99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Desarrollo de capacidades</a:t>
            </a:r>
            <a:endParaRPr lang="es-PE" sz="3700" dirty="0">
              <a:solidFill>
                <a:srgbClr val="FF9900"/>
              </a:solidFill>
              <a:latin typeface="Calibri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286514" y="3175002"/>
            <a:ext cx="2143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179388" algn="r">
              <a:buFont typeface="Arial" pitchFamily="34" charset="0"/>
              <a:buChar char="•"/>
            </a:pPr>
            <a:r>
              <a:rPr lang="es-E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Firman convenio con OSCE en materia de capacitación.</a:t>
            </a:r>
          </a:p>
          <a:p>
            <a:pPr marL="358775" indent="-179388" algn="r">
              <a:buFont typeface="Arial" pitchFamily="34" charset="0"/>
              <a:buChar char="•"/>
            </a:pPr>
            <a:r>
              <a:rPr lang="es-E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Presentan plan de trabajo.</a:t>
            </a:r>
          </a:p>
          <a:p>
            <a:pPr marL="358775" indent="-179388" algn="r">
              <a:buFont typeface="Arial" pitchFamily="34" charset="0"/>
              <a:buChar char="•"/>
            </a:pPr>
            <a:r>
              <a:rPr lang="es-E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Atienden demanda externa</a:t>
            </a:r>
          </a:p>
          <a:p>
            <a:pPr marL="358775" indent="-179388" algn="r">
              <a:buFont typeface="Arial" pitchFamily="34" charset="0"/>
              <a:buChar char="•"/>
            </a:pPr>
            <a:r>
              <a:rPr lang="es-E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Son monitoreados</a:t>
            </a:r>
            <a:r>
              <a:rPr lang="es-ES" sz="1200" dirty="0" smtClean="0">
                <a:latin typeface="Calibri" pitchFamily="34" charset="0"/>
              </a:rPr>
              <a:t>.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5074557" y="3709458"/>
            <a:ext cx="3786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s-ES" sz="1200" dirty="0" smtClean="0">
                <a:latin typeface="Calibri" pitchFamily="34" charset="0"/>
              </a:rPr>
              <a:t>Atienden demanda de mercado vinculado con contrataciones públicas.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ES" sz="1200" dirty="0" smtClean="0">
                <a:latin typeface="Calibri" pitchFamily="34" charset="0"/>
              </a:rPr>
              <a:t>Los programas dictados por ellas son reconocidos para la certificación de funcionarios.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938</Words>
  <Application>Microsoft Office PowerPoint</Application>
  <PresentationFormat>Personalizado</PresentationFormat>
  <Paragraphs>192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Diseño predeterminado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Company>OSCE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jsolis</dc:creator>
  <cp:lastModifiedBy>plandi</cp:lastModifiedBy>
  <cp:revision>100</cp:revision>
  <dcterms:created xsi:type="dcterms:W3CDTF">2012-06-25T13:55:38Z</dcterms:created>
  <dcterms:modified xsi:type="dcterms:W3CDTF">2012-09-07T20:28:15Z</dcterms:modified>
</cp:coreProperties>
</file>